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257" r:id="rId2"/>
    <p:sldId id="299" r:id="rId3"/>
    <p:sldId id="260" r:id="rId4"/>
    <p:sldId id="261" r:id="rId5"/>
    <p:sldId id="262" r:id="rId6"/>
    <p:sldId id="269" r:id="rId7"/>
    <p:sldId id="270" r:id="rId8"/>
    <p:sldId id="271" r:id="rId9"/>
    <p:sldId id="272" r:id="rId10"/>
    <p:sldId id="273" r:id="rId11"/>
    <p:sldId id="274" r:id="rId12"/>
    <p:sldId id="275" r:id="rId13"/>
    <p:sldId id="300"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90" r:id="rId27"/>
    <p:sldId id="291" r:id="rId28"/>
    <p:sldId id="292" r:id="rId29"/>
    <p:sldId id="293" r:id="rId30"/>
    <p:sldId id="294" r:id="rId31"/>
    <p:sldId id="295" r:id="rId32"/>
    <p:sldId id="296" r:id="rId33"/>
    <p:sldId id="297" r:id="rId34"/>
    <p:sldId id="298" r:id="rId35"/>
    <p:sldId id="256" r:id="rId36"/>
    <p:sldId id="259" r:id="rId37"/>
    <p:sldId id="301" r:id="rId38"/>
    <p:sldId id="302" r:id="rId39"/>
    <p:sldId id="303" r:id="rId40"/>
    <p:sldId id="304" r:id="rId4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94660"/>
  </p:normalViewPr>
  <p:slideViewPr>
    <p:cSldViewPr>
      <p:cViewPr varScale="1">
        <p:scale>
          <a:sx n="65" d="100"/>
          <a:sy n="65" d="100"/>
        </p:scale>
        <p:origin x="-88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1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03BAE4-F534-4759-8174-355AD98F81FA}" type="datetimeFigureOut">
              <a:rPr lang="nl-NL" smtClean="0"/>
              <a:pPr/>
              <a:t>14-9-2015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3F028-A224-4540-A05B-484AA4B12811}"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bs.nl/nl-NL/menu/themas/inkomen-bestedingen/publicaties/publicaties/archief/2014/2014-armoedesignalement-pub.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8F902C9-0549-4AD0-9B15-AC4133C20C1D}" type="slidenum">
              <a:rPr lang="nl-NL" smtClean="0"/>
              <a:pPr/>
              <a:t>3</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Bij alle onderzoek naar inkomens en vermogensongelijkheid is men er ook achter gekomen dat mensen die in de klasse boven de 70</a:t>
            </a:r>
            <a:r>
              <a:rPr lang="nl-NL" baseline="30000" dirty="0" smtClean="0"/>
              <a:t>e</a:t>
            </a:r>
            <a:r>
              <a:rPr lang="nl-NL" dirty="0" smtClean="0"/>
              <a:t> </a:t>
            </a:r>
            <a:r>
              <a:rPr lang="nl-NL" dirty="0" err="1" smtClean="0"/>
              <a:t>percentiel</a:t>
            </a:r>
            <a:r>
              <a:rPr lang="nl-NL" dirty="0" smtClean="0"/>
              <a:t> gevonden worden, niet gelukkiger zijn dan de andere mensen boven modaal.</a:t>
            </a:r>
          </a:p>
          <a:p>
            <a:endParaRPr lang="nl-NL" dirty="0" smtClean="0"/>
          </a:p>
          <a:p>
            <a:r>
              <a:rPr lang="nl-NL" dirty="0" smtClean="0"/>
              <a:t>Wat ligt er meer voor de hand dan alles boven de 70</a:t>
            </a:r>
            <a:r>
              <a:rPr lang="nl-NL" baseline="30000" dirty="0" smtClean="0"/>
              <a:t>e</a:t>
            </a:r>
            <a:r>
              <a:rPr lang="nl-NL" dirty="0" smtClean="0"/>
              <a:t> </a:t>
            </a:r>
            <a:r>
              <a:rPr lang="nl-NL" dirty="0" err="1" smtClean="0"/>
              <a:t>percentiel</a:t>
            </a:r>
            <a:r>
              <a:rPr lang="nl-NL" dirty="0" smtClean="0"/>
              <a:t> af te romen en de opbrengst te storten in een nationaal fonds ter bekostiging van het basisinkomen? </a:t>
            </a:r>
          </a:p>
          <a:p>
            <a:endParaRPr lang="nl-NL" dirty="0" smtClean="0"/>
          </a:p>
          <a:p>
            <a:r>
              <a:rPr lang="nl-NL" dirty="0" smtClean="0"/>
              <a:t>De bedragen zouden moeten worden bepaald door een </a:t>
            </a:r>
            <a:r>
              <a:rPr lang="nl-NL" u="sng" dirty="0" smtClean="0"/>
              <a:t>onafhankelijke basis inkomen bestuur/Comité</a:t>
            </a:r>
            <a:r>
              <a:rPr lang="nl-NL" dirty="0" smtClean="0"/>
              <a:t>, waarvan de samenstelling wisselt met een roulerend lidmaatschap van vijf jaar, zodat het </a:t>
            </a:r>
            <a:r>
              <a:rPr lang="nl-NL" u="sng" dirty="0" smtClean="0"/>
              <a:t>niet kan worden gemanipuleerd </a:t>
            </a:r>
            <a:r>
              <a:rPr lang="nl-NL" dirty="0" smtClean="0"/>
              <a:t>door politici die campagnevoeren voor een herverkiezing.</a:t>
            </a:r>
          </a:p>
          <a:p>
            <a:r>
              <a:rPr lang="nl-NL" dirty="0" smtClean="0"/>
              <a:t>De bedragen voor het basisinkomen en de andere toeslagen moeten komen uit </a:t>
            </a:r>
            <a:r>
              <a:rPr lang="nl-NL" b="1" dirty="0" smtClean="0"/>
              <a:t>soevereine kapitaalfondsen</a:t>
            </a:r>
            <a:r>
              <a:rPr lang="nl-NL" dirty="0" smtClean="0"/>
              <a:t/>
            </a:r>
            <a:br>
              <a:rPr lang="nl-NL" dirty="0" smtClean="0"/>
            </a:br>
            <a:r>
              <a:rPr lang="nl-NL" dirty="0" smtClean="0"/>
              <a:t>gekoppeld aan de geleidelijke afschaffing van het ongelooflijke aantal subsidies aan bedrijven en de rijken van vandaag.  De opbrengst daarvan moet worden gestort in </a:t>
            </a:r>
            <a:r>
              <a:rPr lang="nl-NL" b="1" dirty="0" smtClean="0"/>
              <a:t>een nationaal fonds </a:t>
            </a:r>
            <a:r>
              <a:rPr lang="nl-NL" dirty="0" smtClean="0"/>
              <a:t>waarin ook een deel van de winsten van de natuurlijke hulpbronnen of hightech winst of octrooien zou gaan. Deze fondsen zouden kunnen worden geïnvesteerd en de opbrengsten zouden kunnen worden gebruikt voor de financiering van regelmatige betalingen aan alle legale ingezetenen, als een </a:t>
            </a:r>
            <a:r>
              <a:rPr lang="nl-NL" smtClean="0"/>
              <a:t>recht.</a:t>
            </a:r>
          </a:p>
        </p:txBody>
      </p:sp>
      <p:sp>
        <p:nvSpPr>
          <p:cNvPr id="4" name="Tijdelijke aanduiding voor dianummer 3"/>
          <p:cNvSpPr>
            <a:spLocks noGrp="1"/>
          </p:cNvSpPr>
          <p:nvPr>
            <p:ph type="sldNum" sz="quarter" idx="10"/>
          </p:nvPr>
        </p:nvSpPr>
        <p:spPr/>
        <p:txBody>
          <a:bodyPr/>
          <a:lstStyle/>
          <a:p>
            <a:fld id="{68F902C9-0549-4AD0-9B15-AC4133C20C1D}" type="slidenum">
              <a:rPr lang="nl-NL" smtClean="0"/>
              <a:pPr/>
              <a:t>16</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lvl="0">
              <a:buFont typeface="Wingdings" pitchFamily="2" charset="2"/>
              <a:buChar char="§"/>
            </a:pPr>
            <a:r>
              <a:rPr lang="nl-NL" dirty="0" smtClean="0"/>
              <a:t> begin met een partieel basisinkomen </a:t>
            </a:r>
            <a:br>
              <a:rPr lang="nl-NL" dirty="0" smtClean="0"/>
            </a:br>
            <a:r>
              <a:rPr lang="nl-NL" dirty="0" smtClean="0"/>
              <a:t>om iedereen eraan te laten wennen en te laten merken dat de meeste mensen hier niet genoeg aan hebben en op zoek gaan naar andere inkomsten. Op zoek naar mogelijkheden om hun situatie en die van hun kinderen te verbeteren.</a:t>
            </a:r>
            <a:br>
              <a:rPr lang="nl-NL" dirty="0" smtClean="0"/>
            </a:br>
            <a:endParaRPr lang="nl-NL" dirty="0" smtClean="0"/>
          </a:p>
          <a:p>
            <a:pPr lvl="0">
              <a:buFont typeface="Wingdings" pitchFamily="2" charset="2"/>
              <a:buChar char="§"/>
            </a:pPr>
            <a:r>
              <a:rPr lang="nl-NL" dirty="0" smtClean="0">
                <a:solidFill>
                  <a:srgbClr val="00B050"/>
                </a:solidFill>
              </a:rPr>
              <a:t>Verhoog het naar een niveau dat door het SCB en CBS </a:t>
            </a:r>
            <a:r>
              <a:rPr lang="nl-NL" u="sng" dirty="0" smtClean="0">
                <a:solidFill>
                  <a:srgbClr val="00B050"/>
                </a:solidFill>
                <a:hlinkClick r:id="rId3"/>
              </a:rPr>
              <a:t>niet veel toereikend maar toereikend</a:t>
            </a:r>
            <a:r>
              <a:rPr lang="nl-NL" dirty="0" smtClean="0">
                <a:solidFill>
                  <a:srgbClr val="00B050"/>
                </a:solidFill>
              </a:rPr>
              <a:t> wordt genoemd</a:t>
            </a:r>
            <a:br>
              <a:rPr lang="nl-NL" dirty="0" smtClean="0">
                <a:solidFill>
                  <a:srgbClr val="00B050"/>
                </a:solidFill>
              </a:rPr>
            </a:br>
            <a:endParaRPr lang="nl-NL" dirty="0" smtClean="0"/>
          </a:p>
          <a:p>
            <a:pPr>
              <a:buFont typeface="Wingdings" pitchFamily="2" charset="2"/>
              <a:buChar char="§"/>
            </a:pPr>
            <a:r>
              <a:rPr lang="nl-NL" dirty="0" smtClean="0">
                <a:solidFill>
                  <a:srgbClr val="00B050"/>
                </a:solidFill>
              </a:rPr>
              <a:t>Geef daarbovenop een stabiliserend bedrag </a:t>
            </a:r>
            <a:r>
              <a:rPr lang="nl-NL" dirty="0" smtClean="0"/>
              <a:t>dat stijgt in tijden dat het slecht gaat en daalt wanneer het goed gaat, zodat het een stimulerend en stabiliserend effect zal hebben op de economie.</a:t>
            </a:r>
          </a:p>
          <a:p>
            <a:endParaRPr lang="nl-NL" dirty="0" smtClean="0"/>
          </a:p>
          <a:p>
            <a:pPr lvl="0">
              <a:buFont typeface="Wingdings" pitchFamily="2" charset="2"/>
              <a:buChar char="§"/>
            </a:pPr>
            <a:r>
              <a:rPr lang="nl-NL" dirty="0" smtClean="0">
                <a:solidFill>
                  <a:srgbClr val="00B050"/>
                </a:solidFill>
              </a:rPr>
              <a:t>Geef de mensen met een chronische ziekte, handicap of andere bijzondere lasten een passende toeslag</a:t>
            </a:r>
            <a:endParaRPr lang="nl-NL" dirty="0" smtClean="0"/>
          </a:p>
          <a:p>
            <a:pPr>
              <a:buFont typeface="Wingdings" pitchFamily="2" charset="2"/>
              <a:buChar char="§"/>
            </a:pPr>
            <a:endParaRPr lang="nl-NL" dirty="0" smtClean="0"/>
          </a:p>
          <a:p>
            <a:r>
              <a:rPr lang="nl-NL" sz="1050" dirty="0" smtClean="0"/>
              <a:t>de bedragen zouden moeten worden bepaald door een </a:t>
            </a:r>
          </a:p>
          <a:p>
            <a:r>
              <a:rPr lang="nl-NL" u="sng" dirty="0" smtClean="0"/>
              <a:t>onafhankelijke basis inkomen bestuur/Comité</a:t>
            </a:r>
            <a:r>
              <a:rPr lang="nl-NL" dirty="0" smtClean="0"/>
              <a:t>, </a:t>
            </a:r>
          </a:p>
          <a:p>
            <a:r>
              <a:rPr lang="nl-NL" dirty="0" smtClean="0"/>
              <a:t>met een roulerend lidmaatschap van vijf jaar, </a:t>
            </a:r>
          </a:p>
          <a:p>
            <a:endParaRPr lang="nl-NL" dirty="0" smtClean="0"/>
          </a:p>
          <a:p>
            <a:r>
              <a:rPr lang="nl-NL" dirty="0" smtClean="0"/>
              <a:t>zodat het </a:t>
            </a:r>
            <a:r>
              <a:rPr lang="nl-NL" u="sng" dirty="0" smtClean="0"/>
              <a:t>niet kan worden gemanipuleerd </a:t>
            </a:r>
            <a:r>
              <a:rPr lang="nl-NL" dirty="0" smtClean="0"/>
              <a:t>door politici die campagnevoeren voor een herverkiezing</a:t>
            </a:r>
          </a:p>
          <a:p>
            <a:r>
              <a:rPr lang="nl-NL" dirty="0" smtClean="0"/>
              <a:t>Uit </a:t>
            </a:r>
            <a:r>
              <a:rPr lang="nl-NL" b="1" dirty="0" smtClean="0"/>
              <a:t>soevereine kapitaalfondsen</a:t>
            </a:r>
            <a:r>
              <a:rPr lang="nl-NL" dirty="0" smtClean="0"/>
              <a:t/>
            </a:r>
            <a:br>
              <a:rPr lang="nl-NL" dirty="0" smtClean="0"/>
            </a:br>
            <a:r>
              <a:rPr lang="nl-NL" dirty="0" smtClean="0"/>
              <a:t>gekoppeld aan de geleidelijke afschaffing van het ongelooflijke aantal subsidies aan bedrijven en de rijken vandaag.  </a:t>
            </a:r>
            <a:br>
              <a:rPr lang="nl-NL" dirty="0" smtClean="0"/>
            </a:br>
            <a:r>
              <a:rPr lang="nl-NL" dirty="0" smtClean="0"/>
              <a:t/>
            </a:r>
            <a:br>
              <a:rPr lang="nl-NL" dirty="0" smtClean="0"/>
            </a:br>
            <a:r>
              <a:rPr lang="nl-NL" b="1" dirty="0" smtClean="0"/>
              <a:t>een nationaal fonds </a:t>
            </a:r>
            <a:r>
              <a:rPr lang="nl-NL" dirty="0" smtClean="0"/>
              <a:t/>
            </a:r>
            <a:br>
              <a:rPr lang="nl-NL" dirty="0" smtClean="0"/>
            </a:br>
            <a:r>
              <a:rPr lang="nl-NL" dirty="0" smtClean="0"/>
              <a:t>waarin een deel van de winsten </a:t>
            </a:r>
          </a:p>
          <a:p>
            <a:r>
              <a:rPr lang="nl-NL" dirty="0" smtClean="0"/>
              <a:t>van de natuurlijke hulpbronnen </a:t>
            </a:r>
            <a:br>
              <a:rPr lang="nl-NL" dirty="0" smtClean="0"/>
            </a:br>
            <a:r>
              <a:rPr lang="nl-NL" dirty="0" smtClean="0"/>
              <a:t>of hightech winst of octrooien zou gaan.  </a:t>
            </a:r>
          </a:p>
          <a:p>
            <a:endParaRPr lang="nl-NL" dirty="0" smtClean="0"/>
          </a:p>
          <a:p>
            <a:r>
              <a:rPr lang="nl-NL" dirty="0" smtClean="0"/>
              <a:t>Deze fondsen zouden kunnen worden geïnvesteerd en de opbrengsten zouden kunnen worden gebruikt voor de financiering van regelmatige betalingen aan alle legale ingezetenen, als een recht</a:t>
            </a:r>
          </a:p>
          <a:p>
            <a:endParaRPr lang="nl-NL" dirty="0" smtClean="0"/>
          </a:p>
          <a:p>
            <a:endParaRPr lang="nl-NL" dirty="0" smtClean="0"/>
          </a:p>
          <a:p>
            <a:pPr>
              <a:buFont typeface="Wingdings" pitchFamily="2" charset="2"/>
              <a:buChar char="§"/>
            </a:pPr>
            <a:endParaRPr lang="nl-NL" dirty="0" smtClean="0"/>
          </a:p>
          <a:p>
            <a:pPr>
              <a:buFont typeface="Wingdings" pitchFamily="2" charset="2"/>
              <a:buChar char="§"/>
            </a:pPr>
            <a:endParaRPr lang="nl-NL" dirty="0" smtClean="0"/>
          </a:p>
          <a:p>
            <a:pPr lvl="0"/>
            <a:endParaRPr lang="nl-NL" dirty="0"/>
          </a:p>
        </p:txBody>
      </p:sp>
      <p:sp>
        <p:nvSpPr>
          <p:cNvPr id="4" name="Tijdelijke aanduiding voor dianummer 3"/>
          <p:cNvSpPr>
            <a:spLocks noGrp="1"/>
          </p:cNvSpPr>
          <p:nvPr>
            <p:ph type="sldNum" sz="quarter" idx="10"/>
          </p:nvPr>
        </p:nvSpPr>
        <p:spPr/>
        <p:txBody>
          <a:bodyPr/>
          <a:lstStyle/>
          <a:p>
            <a:fld id="{68F902C9-0549-4AD0-9B15-AC4133C20C1D}" type="slidenum">
              <a:rPr lang="nl-NL" smtClean="0"/>
              <a:pPr/>
              <a:t>17</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Autofit/>
          </a:bodyPr>
          <a:lstStyle/>
          <a:p>
            <a:r>
              <a:rPr lang="nl-NL" sz="1000" dirty="0" smtClean="0"/>
              <a:t>Het aantal mensen met een inkomen onder het </a:t>
            </a:r>
            <a:r>
              <a:rPr lang="nl-NL" sz="1000" dirty="0" err="1" smtClean="0"/>
              <a:t>niet-veel-maar-toereikendcriterium</a:t>
            </a:r>
            <a:r>
              <a:rPr lang="nl-NL" sz="1000" dirty="0" smtClean="0"/>
              <a:t> is sinds 2007 met ruim 350.000 personen toegenomen, tot 1,2 miljoen in de voorlopige cijfers over 2012. Procentueel was tussen 2007 en 2012 sprake van een toename van 5.4% naar 7,6%; deze groeiende armoede deed zich voor twee derde voor in 2011-2012. </a:t>
            </a:r>
          </a:p>
          <a:p>
            <a:endParaRPr lang="nl-NL" sz="1000" dirty="0" smtClean="0"/>
          </a:p>
          <a:p>
            <a:r>
              <a:rPr lang="nl-NL" sz="1000" dirty="0" smtClean="0"/>
              <a:t>Ongeveer een derde van de armen (381.000 mensen, 2,7%) verkeerde in 2012 al drie jaar of langer onder de grens. Ten opzichte van 2011 nam deze langdurige arme groep met 65.000 personen toe (+0,5 procentpunt). Het strengere basisbehoeftencriterium vertoont dezelfde trend: in 2012 hadden 811.000 mensen (5,1% van de bevolking) een inkomen beneden deze armoedenorm . </a:t>
            </a:r>
          </a:p>
          <a:p>
            <a:endParaRPr lang="nl-NL" sz="1000" dirty="0" smtClean="0"/>
          </a:p>
          <a:p>
            <a:r>
              <a:rPr lang="nl-NL" sz="1000" dirty="0" smtClean="0"/>
              <a:t>In 2012 was het armoedepeil het hoogste dat sinds de eeuwwisseling is gemeten, maar lag het nog beneden de piek van 1994. Toen verkeerden ruim 1,2 miljoen mensen (8,6%) onder het </a:t>
            </a:r>
            <a:r>
              <a:rPr lang="nl-NL" sz="1000" dirty="0" err="1" smtClean="0"/>
              <a:t>niet-veel-maar-toereikendcriterium</a:t>
            </a:r>
            <a:r>
              <a:rPr lang="nl-NL" sz="1000" dirty="0" smtClean="0"/>
              <a:t>. Het aantal armen overtreft inmiddels wel dat van het midden van de jaren tachtig van de vorige eeuw, al is het percentage nog steeds lager als gevolg van de bevolkingsgroei. In 1985 waren er 1,1 miljoen arme mensen, wat overeenkomt met 8,3% van de toenmalige bevolking. Kleine stijging verwacht in 2013, lichte afname in 2014 De ramingen duiden erop dat de armoede in 2013 nog iets verder toeneemt (+0,1 procentpunt), maar dat het historisch hoogtepunt ook in dit jaar niet wordt bereikt. Naar verwachting zijn er in 2013 ruim 1,2 miljoen armen, ongeveer 25.000 minder dan in 1994. Procentueel blijft het verschil nog aanzienlijk: in 2013 zal naar verwachting 7,7% van alle Nederlanders arm zijn, 0,9 procentpunt minder dan tijdens het historisch hoogtepunt van de laatste decennia. In de raming zijn de effecten verwerkt van het recente begrotingsakkoord. Naar verwachting zal in 2014 de armoede op basis van het </a:t>
            </a:r>
            <a:r>
              <a:rPr lang="nl-NL" sz="1000" dirty="0" err="1" smtClean="0"/>
              <a:t>niet-veel-maar-toereikendcriterium</a:t>
            </a:r>
            <a:r>
              <a:rPr lang="nl-NL" sz="1000" dirty="0" smtClean="0"/>
              <a:t> licht dalen (-</a:t>
            </a:r>
            <a:r>
              <a:rPr lang="nl-NL" sz="1000" dirty="0" err="1" smtClean="0"/>
              <a:t>oa</a:t>
            </a:r>
            <a:r>
              <a:rPr lang="nl-NL" sz="1000" dirty="0" smtClean="0"/>
              <a:t> procentpunt), waardoor ze iets lager uitkomt dan in 2012 (7,4%, iets minder dan 1,2 miljoen personen). </a:t>
            </a:r>
          </a:p>
          <a:p>
            <a:endParaRPr lang="nl-NL" sz="1000" dirty="0" smtClean="0"/>
          </a:p>
          <a:p>
            <a:r>
              <a:rPr lang="nl-NL" sz="1000" dirty="0" smtClean="0"/>
              <a:t>Arme alleenstaande moeders, bijstandontvangers en migranten Armoede verschilt meestal niet naar geslacht, maar bij alleenstaande moeders met minderjarige kinderen is het risico (24%) veel groter dan bij vaders (15%). Dat heeft ook te maken met de grotere bijstandsafhankelijkheid. Van de volwassen ontvangers van een bijstandsuitkering in 2012 verkeert 47% onder het </a:t>
            </a:r>
            <a:r>
              <a:rPr lang="nl-NL" sz="1000" dirty="0" err="1" smtClean="0"/>
              <a:t>niet-veel-maar-toereikendcriterium</a:t>
            </a:r>
            <a:r>
              <a:rPr lang="nl-NL" sz="1000" dirty="0" smtClean="0"/>
              <a:t>. </a:t>
            </a:r>
          </a:p>
          <a:p>
            <a:endParaRPr lang="nl-NL" sz="1000" dirty="0" smtClean="0"/>
          </a:p>
          <a:p>
            <a:r>
              <a:rPr lang="nl-NL" sz="1000" dirty="0" smtClean="0"/>
              <a:t>Het armoederisico is ook hoog bij mensen van buitenlandse komaf, in het bijzonder uit Marokko, Turkije, de nieuwe E </a:t>
            </a:r>
            <a:r>
              <a:rPr lang="nl-NL" sz="1000" dirty="0" err="1" smtClean="0"/>
              <a:t>u-lidstaten</a:t>
            </a:r>
            <a:r>
              <a:rPr lang="nl-NL" sz="1000" dirty="0" smtClean="0"/>
              <a:t>, de Antillen en Aruba, en landen die vroeger deel uitmaakten van de Sovjet-Unie. Bij deze groepen ligt het armoedepercentage tussen de 17% en 22%. Het risico is daarentegen veel lager bij mensen afkomstig uit Indonesië (6%), de oude EU-lidstaten (8%) en Suriname (10%). Ook veel werkende armen en autochtonen </a:t>
            </a:r>
          </a:p>
          <a:p>
            <a:endParaRPr lang="nl-NL" sz="1000" dirty="0" smtClean="0"/>
          </a:p>
          <a:p>
            <a:r>
              <a:rPr lang="nl-NL" sz="1000" dirty="0" smtClean="0"/>
              <a:t>Hoewel het armoedepercentage bij </a:t>
            </a:r>
            <a:r>
              <a:rPr lang="nl-NL" sz="1000" dirty="0" err="1" smtClean="0"/>
              <a:t>werkenden</a:t>
            </a:r>
            <a:r>
              <a:rPr lang="nl-NL" sz="1000" dirty="0" smtClean="0"/>
              <a:t> verhoudingsgewijs laag is (5%), zijn er in 2012 meer arme </a:t>
            </a:r>
            <a:r>
              <a:rPr lang="nl-NL" sz="1000" dirty="0" err="1" smtClean="0"/>
              <a:t>werkenden</a:t>
            </a:r>
            <a:r>
              <a:rPr lang="nl-NL" sz="1000" dirty="0" smtClean="0"/>
              <a:t> (348.000) dan arme uitkeringsontvangers (255.000). Dat houdt verband met de grote omvang van de werkzame beroepsbevolking. Bijna de helft van de 'werkende armen' bestond in 2012 uit zelfstandigen (165.000), die ook een veel groter armoederisico hebben dan mensen in loondienst (13% versus 3%). </a:t>
            </a:r>
          </a:p>
          <a:p>
            <a:endParaRPr lang="nl-NL" sz="1000" dirty="0" smtClean="0"/>
          </a:p>
          <a:p>
            <a:r>
              <a:rPr lang="nl-NL" sz="1000" dirty="0" smtClean="0"/>
              <a:t>Ook bij de autochtonen zien we dat de groepsomvang ervoor zorgt dat in 2012 het absolute aantal armen onder hen (488.000 personen) groter is dan onder de migranten, ook al is het armoederisico onder autochtonen laag (5%). </a:t>
            </a:r>
          </a:p>
          <a:p>
            <a:endParaRPr lang="nl-NL" sz="1000" dirty="0" smtClean="0"/>
          </a:p>
          <a:p>
            <a:r>
              <a:rPr lang="nl-NL" sz="1000" b="1" dirty="0" smtClean="0"/>
              <a:t>Hoog armoederisico bij kinderen</a:t>
            </a:r>
            <a:r>
              <a:rPr lang="nl-NL" sz="1000" dirty="0" smtClean="0"/>
              <a:t> Minderjarigen lopen meer risico op armoede dan volwassenen; en van alle leeftijdsgroepen is het armoedepercentage het hoogst bij kinderen jonger dan 12 jaar. In 2012 verbleef 11.4% van de minderjarigen in een huishouden met een inkomen onder het </a:t>
            </a:r>
            <a:r>
              <a:rPr lang="nl-NL" sz="1000" dirty="0" err="1" smtClean="0"/>
              <a:t>niet-veel-maar-toereikendcriterium</a:t>
            </a:r>
            <a:r>
              <a:rPr lang="nl-NL" sz="1000" dirty="0" smtClean="0"/>
              <a:t>; dat komt overeen met 384.000 armen jonger dan 18 jaar. Ongeveer een derde van alle armen is dus minderjarig. Sinds 2007 zijn er ruim 100.000 arme minderjarigen bijgekomen (+3.4 procentpunt). Volgens de raming loopt dit in 2013 op tot 387.000, maar zal in 2014 sprake zijn van een daling naar 380.000 (11,5%) arme kinderen en jongeren. Zowel het aantal als het percentage ligt dan nog beneden het hoogtepunt van 1994, toen 421.000 minderjarigen (13%) deel uitmaakten van een arm gezin . </a:t>
            </a:r>
          </a:p>
          <a:p>
            <a:endParaRPr lang="nl-NL" sz="1000" dirty="0" smtClean="0"/>
          </a:p>
          <a:p>
            <a:r>
              <a:rPr lang="nl-NL" sz="1000" dirty="0" smtClean="0"/>
              <a:t>... vooral als ze van allochtone komaf zijn, in grotere gezinnen leven, en in de bijstand ... De </a:t>
            </a:r>
            <a:r>
              <a:rPr lang="nl-NL" sz="1000" dirty="0" err="1" smtClean="0"/>
              <a:t>armoedeprevalentie</a:t>
            </a:r>
            <a:r>
              <a:rPr lang="nl-NL" sz="1000" dirty="0" smtClean="0"/>
              <a:t> is in 2012 hoog (26%-33%) bij minderjarigen afkomstig uit Marokko, Turkije, Polen, de overige 'nieuwe' EU-lidstaten, en de staten van de voormalige Sovjet-Unie. Ook verblijf in een groot gezin gaat samen met een verhoogd risico. Voor enig kinderen in eenoudergezinnen is het armoederisico 17%, maar dit loopt op naar 55% als zij twee of meer broers of zussen hebben. Bij kinderen die bij beide ouders wonen, is dit respectievelijk 7% en 15%. Van de minderjarigen in bijstandsgezinnen verkeert 60% beneden het </a:t>
            </a:r>
            <a:r>
              <a:rPr lang="nl-NL" sz="1000" dirty="0" err="1" smtClean="0"/>
              <a:t>niet-veel-maar-toereikendcriterium</a:t>
            </a:r>
            <a:r>
              <a:rPr lang="nl-NL" sz="1000" dirty="0" smtClean="0"/>
              <a:t>; dat komt overeen met bijna </a:t>
            </a:r>
            <a:r>
              <a:rPr lang="nl-NL" sz="1000" dirty="0" err="1" smtClean="0"/>
              <a:t>roo.ooo</a:t>
            </a:r>
            <a:r>
              <a:rPr lang="nl-NL" sz="1000" dirty="0" smtClean="0"/>
              <a:t> arme kinderen en jongeren tot 18 jaar. .maar de meeste arme minderjarigen zijn autochtoon en hebben werkende</a:t>
            </a:r>
            <a:br>
              <a:rPr lang="nl-NL" sz="1000" dirty="0" smtClean="0"/>
            </a:br>
            <a:r>
              <a:rPr lang="nl-NL" sz="1000" dirty="0" smtClean="0"/>
              <a:t/>
            </a:r>
            <a:br>
              <a:rPr lang="nl-NL" sz="1000" dirty="0" smtClean="0"/>
            </a:br>
            <a:r>
              <a:rPr lang="nl-NL" sz="1000" dirty="0" smtClean="0"/>
              <a:t>ouders</a:t>
            </a:r>
            <a:br>
              <a:rPr lang="nl-NL" sz="1000" dirty="0" smtClean="0"/>
            </a:br>
            <a:r>
              <a:rPr lang="nl-NL" sz="1000" dirty="0" smtClean="0"/>
              <a:t/>
            </a:r>
            <a:br>
              <a:rPr lang="nl-NL" sz="1000" dirty="0" smtClean="0"/>
            </a:br>
            <a:r>
              <a:rPr lang="nl-NL" sz="1000" dirty="0" smtClean="0"/>
              <a:t>Uit de absolute aantallen komt een ander beeld naar voren. Het merendeel van de</a:t>
            </a:r>
            <a:br>
              <a:rPr lang="nl-NL" sz="1000" dirty="0" smtClean="0"/>
            </a:br>
            <a:r>
              <a:rPr lang="nl-NL" sz="1000" dirty="0" smtClean="0"/>
              <a:t/>
            </a:r>
            <a:br>
              <a:rPr lang="nl-NL" sz="1000" dirty="0" smtClean="0"/>
            </a:br>
            <a:r>
              <a:rPr lang="nl-NL" sz="1000" dirty="0" smtClean="0"/>
              <a:t>arme minderjarigen was in 2012 van autochtone komaf (200.000) en heeft ouders die</a:t>
            </a:r>
            <a:br>
              <a:rPr lang="nl-NL" sz="1000" dirty="0" smtClean="0"/>
            </a:br>
            <a:endParaRPr lang="nl-NL" sz="1000" dirty="0" smtClean="0"/>
          </a:p>
          <a:p>
            <a:r>
              <a:rPr lang="nl-NL" sz="1000" dirty="0" smtClean="0"/>
              <a:t>... vooral als ze van allochtone komaf zijn, in grotere gezinnen leven, en in de bijstand ... De </a:t>
            </a:r>
            <a:r>
              <a:rPr lang="nl-NL" sz="1000" dirty="0" err="1" smtClean="0"/>
              <a:t>armoedeprevalentie</a:t>
            </a:r>
            <a:r>
              <a:rPr lang="nl-NL" sz="1000" dirty="0" smtClean="0"/>
              <a:t> is in 2012 hoog (26%-33%) bij minderjarigen afkomstig uit Marokko, Turkije, Polen, de overige 'nieuwe' EU-lidstaten, en de staten van de voormalige Sovjet-Unie. Ook verblijf in een groot gezin gaat samen met een verhoogd risico. Voor enig kinderen in eenoudergezinnen is het armoederisico 17%, maar dit loopt op naar 55% als zij twee of meer broers of zussen hebben. Bij kinderen die bij beide ouders wonen, is dit respectievelijk 7% en 15%. Van de minderjarigen in bijstandsgezinnen verkeert 60% beneden het </a:t>
            </a:r>
            <a:r>
              <a:rPr lang="nl-NL" sz="1000" dirty="0" err="1" smtClean="0"/>
              <a:t>niet-veel-maar-toereikendcriterium</a:t>
            </a:r>
            <a:r>
              <a:rPr lang="nl-NL" sz="1000" dirty="0" smtClean="0"/>
              <a:t>; dat komt overeen met bijna </a:t>
            </a:r>
            <a:r>
              <a:rPr lang="nl-NL" sz="1000" dirty="0" err="1" smtClean="0"/>
              <a:t>roo.ooo</a:t>
            </a:r>
            <a:r>
              <a:rPr lang="nl-NL" sz="1000" dirty="0" smtClean="0"/>
              <a:t> arme kinderen en jongeren tot 18 jaar. .maar de meeste arme minderjarigen zijn autochtoon en hebben werkende</a:t>
            </a:r>
            <a:br>
              <a:rPr lang="nl-NL" sz="1000" dirty="0" smtClean="0"/>
            </a:br>
            <a:r>
              <a:rPr lang="nl-NL" sz="1000" dirty="0" smtClean="0"/>
              <a:t> ouders</a:t>
            </a:r>
            <a:br>
              <a:rPr lang="nl-NL" sz="1000" dirty="0" smtClean="0"/>
            </a:br>
            <a:r>
              <a:rPr lang="nl-NL" sz="1000" dirty="0" smtClean="0"/>
              <a:t/>
            </a:r>
            <a:br>
              <a:rPr lang="nl-NL" sz="1000" dirty="0" smtClean="0"/>
            </a:br>
            <a:r>
              <a:rPr lang="nl-NL" sz="1000" dirty="0" smtClean="0"/>
              <a:t>Uit de absolute aantallen komt een ander beeld naar voren. Het merendeel van de</a:t>
            </a:r>
            <a:br>
              <a:rPr lang="nl-NL" sz="1000" dirty="0" smtClean="0"/>
            </a:br>
            <a:r>
              <a:rPr lang="nl-NL" sz="1000" dirty="0" smtClean="0"/>
              <a:t/>
            </a:r>
            <a:br>
              <a:rPr lang="nl-NL" sz="1000" dirty="0" smtClean="0"/>
            </a:br>
            <a:r>
              <a:rPr lang="nl-NL" sz="1000" dirty="0" smtClean="0"/>
              <a:t>arme minderjarigen was in 2012 van autochtone komaf (200.000) en heeft ouders die</a:t>
            </a:r>
            <a:br>
              <a:rPr lang="nl-NL" sz="1000" dirty="0" smtClean="0"/>
            </a:br>
            <a:r>
              <a:rPr lang="nl-NL" sz="1000" dirty="0" smtClean="0"/>
              <a:t>werken (240.000). In die groepen is het armoederisico laag, maar doordat ze in totaal zo omvangrijk zijn, resulteert het toch in grote aantallen arme kinderen en jongeren. Ook hoger armoedepercentage bij dertigers en veertigers Onder de volwassenen is het armoedepercentage het hoogst bij mensen in de leeftijd van 30-44 jaar (8,5%). Het is in 2012 vrij sterk toegenomen: +28.ooo arme personen, tot een totaal van iets meer dan 270.000. Dat is echter in lijn met de ontwikkeling bij andere volwassenen, zodat de problematiek van de 'nieuwe armen' onder de dertigers en veertigers in het laatste meetjaar niet is verhevigd. Nog steeds weinig armoede bij ouderen In 2012 hadden 87.000 mensen van 65 jaar en ouder een inkomen beneden de armoedegrens. Daarmee was het armoedepercentage onder ouderen (3,2%) nog steeds het laagst van alle leeftijdsklassen, hetgeen al sinds de tweede helft van de jaren negentig het geval is. Na 2007 steeg de armoede onder 65-plussers ook minder sterk (+0,5 procentpunt) dan bij volwassenen beneden de pensioenleeftijd (+2,2 procentpunt). Naar verwachting is het armoedepercentage bij ouderen in 2014 zelfs iets lager dan in 2012 (3,1%). Door de vergrijzing loopt het absolute aantal arme ouderen in die twee jaar volgens de raming echter licht op (+3.000). Bij dit alles past de kanttekening dat een aanzienlijk deel van de ouderen de laatste jaren wel te maken heeft gekregen met achterblijvende indexatie of kortingen op hun aanvullend pensioen. Dit werkt echter niet snel door in hogere armoedecijfers. Omdat de 'kale' AOW slechts iets beneden het </a:t>
            </a:r>
            <a:r>
              <a:rPr lang="nl-NL" sz="1000" dirty="0" err="1" smtClean="0"/>
              <a:t>niet-veel-maar-toereikendcriterium</a:t>
            </a:r>
            <a:r>
              <a:rPr lang="nl-NL" sz="1000" dirty="0" smtClean="0"/>
              <a:t> ligt, is het ontvangen van enkele tientallen euro's per maand (aan huursubsidie, rente, een klein pensioen) al voldoende om volgens de hier gevolgde benadering niet arm te zijn. Het armoederisico manifesteert zich bij ouderen vooral wanneer zij worden gekort op hun AOW en niet of nauwelijks over andere inkomsten beschikken. </a:t>
            </a:r>
            <a:br>
              <a:rPr lang="nl-NL" sz="1000" dirty="0" smtClean="0"/>
            </a:br>
            <a:endParaRPr lang="nl-NL" sz="1000" dirty="0" smtClean="0"/>
          </a:p>
          <a:p>
            <a:r>
              <a:rPr lang="nl-NL" sz="1000" b="1" dirty="0" smtClean="0"/>
              <a:t>Decompositie van de stijgende armoede tijdens de crisis</a:t>
            </a:r>
            <a:r>
              <a:rPr lang="nl-NL" sz="1000" dirty="0" smtClean="0"/>
              <a:t> Uit een </a:t>
            </a:r>
            <a:r>
              <a:rPr lang="nl-NL" sz="1000" dirty="0" err="1" smtClean="0"/>
              <a:t>decompositie-analyse</a:t>
            </a:r>
            <a:r>
              <a:rPr lang="nl-NL" sz="1000" dirty="0" smtClean="0"/>
              <a:t> blijkt dat de toename in het totale armoedecijfer tussen 2007 en 2012 (+2,1 procent) voor een derde bij kinderen optrad, en voor twee derde bij volwassenen. De groei onder de volwassenen kwam in gelijke mate voort uit ontwikkelingen bij de niet-werkenden en bij de </a:t>
            </a:r>
            <a:r>
              <a:rPr lang="nl-NL" sz="1000" dirty="0" err="1" smtClean="0"/>
              <a:t>werkenden</a:t>
            </a:r>
            <a:r>
              <a:rPr lang="nl-NL" sz="1000" dirty="0" smtClean="0"/>
              <a:t>. Bij de </a:t>
            </a:r>
            <a:r>
              <a:rPr lang="nl-NL" sz="1000" dirty="0" err="1" smtClean="0"/>
              <a:t>inactieven</a:t>
            </a:r>
            <a:r>
              <a:rPr lang="nl-NL" sz="1000" dirty="0" smtClean="0"/>
              <a:t> was er vooral een effect van het gegroeide aantal werklozen en bijstandontvangers, en van het oplopende armoederisico bij deze twee groepen. Bij de </a:t>
            </a:r>
            <a:r>
              <a:rPr lang="nl-NL" sz="1000" dirty="0" err="1" smtClean="0"/>
              <a:t>actieven</a:t>
            </a:r>
            <a:r>
              <a:rPr lang="nl-NL" sz="1000" dirty="0" smtClean="0"/>
              <a:t> steeg het armoedepercentage enerzijds door het oplopende armoederisico van zowel mensen in loondienst als zelfstandigen, en anderzijds doordat in de werkzame bevolking het aandeel </a:t>
            </a:r>
            <a:r>
              <a:rPr lang="nl-NL" sz="1000" dirty="0" err="1" smtClean="0"/>
              <a:t>loontrekkenden</a:t>
            </a:r>
            <a:r>
              <a:rPr lang="nl-NL" sz="1000" dirty="0" smtClean="0"/>
              <a:t> is afgenomen terwijl het aandeel zelfstandigen is gegroeid. Armoede op lokaal niveau De armoedepercentages zijn in 2011 het hoogst in Amsterdam, Rotterdam, Den Haag en Vaals. De vier armste gemeenten zijn daarmee dezelfde als twee jaar eerder. Wel zijn de verschillen tussen de 'grote drie' sinds 2009 kleiner geworden. Dat komt doordat de armoede in Amsterdam (12,3% armen, +0,7 procentpunt) minder sterk toenam dan in Rotterdam (11,6%, +1,0 procentpunt) en met name Den Haag (11,4%, +1,s procentpunt). Absoluut bezien woont één op de vijf armen in de drie grootste steden, wat een sterke oververtegenwoordiging inhoudt: van alle inwoners van ons land woont één op de negen in Amsterdam, Rotterdam en Den Haag. Rotterdam heeft de meeste arme postcodegebieden: negen van de twintig armste locaties van Nederland liggen in de Maasstad. Het verhoudingsgewijs armste postcodegebied bevindt zich echter in Leeuwarden. In </a:t>
            </a:r>
            <a:r>
              <a:rPr lang="nl-NL" sz="1000" dirty="0" err="1" smtClean="0"/>
              <a:t>Heechterp-Schieringen</a:t>
            </a:r>
            <a:r>
              <a:rPr lang="nl-NL" sz="1000" dirty="0" smtClean="0"/>
              <a:t>, een 'aandachtsgebied' van het ministerie van Binnenlandse Zaken en Koninkrijksrelaties (</a:t>
            </a:r>
            <a:r>
              <a:rPr lang="nl-NL" sz="1000" dirty="0" err="1" smtClean="0"/>
              <a:t>BzK</a:t>
            </a:r>
            <a:r>
              <a:rPr lang="nl-NL" sz="1000" dirty="0" smtClean="0"/>
              <a:t>), had in 2011 ruim een kwart van de bewoners (25,6%) een inkomen onder het </a:t>
            </a:r>
            <a:r>
              <a:rPr lang="nl-NL" sz="1000" dirty="0" err="1" smtClean="0"/>
              <a:t>niet-veel-maartoereikendcriterium</a:t>
            </a:r>
            <a:r>
              <a:rPr lang="nl-NL" sz="1000" dirty="0" smtClean="0"/>
              <a:t>. In absolute aantallen telt de </a:t>
            </a:r>
            <a:r>
              <a:rPr lang="nl-NL" sz="1000" dirty="0" err="1" smtClean="0"/>
              <a:t>Schilderswijk-West</a:t>
            </a:r>
            <a:r>
              <a:rPr lang="nl-NL" sz="1000" dirty="0" smtClean="0"/>
              <a:t> in Den Haag echter het meeste armen (3600 personen), aangezien daar meer mensen wonen dan in </a:t>
            </a:r>
            <a:r>
              <a:rPr lang="nl-NL" sz="1000" dirty="0" err="1" smtClean="0"/>
              <a:t>Heechterp-Schieringen</a:t>
            </a:r>
            <a:r>
              <a:rPr lang="nl-NL" sz="1000" dirty="0" smtClean="0"/>
              <a:t>. </a:t>
            </a:r>
          </a:p>
        </p:txBody>
      </p:sp>
      <p:sp>
        <p:nvSpPr>
          <p:cNvPr id="4" name="Tijdelijke aanduiding voor dianummer 3"/>
          <p:cNvSpPr>
            <a:spLocks noGrp="1"/>
          </p:cNvSpPr>
          <p:nvPr>
            <p:ph type="sldNum" sz="quarter" idx="10"/>
          </p:nvPr>
        </p:nvSpPr>
        <p:spPr/>
        <p:txBody>
          <a:bodyPr/>
          <a:lstStyle/>
          <a:p>
            <a:fld id="{0ECA13E7-970C-49E7-B365-BC13F874C314}" type="slidenum">
              <a:rPr lang="nl-NL" smtClean="0"/>
              <a:pPr/>
              <a:t>18</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ctr"/>
            <a:endParaRPr lang="nl-NL" dirty="0" smtClean="0"/>
          </a:p>
          <a:p>
            <a:pPr algn="ctr"/>
            <a:endParaRPr lang="nl-NL" dirty="0" smtClean="0"/>
          </a:p>
          <a:p>
            <a:pPr algn="ctr"/>
            <a:endParaRPr lang="nl-NL" dirty="0"/>
          </a:p>
        </p:txBody>
      </p:sp>
      <p:sp>
        <p:nvSpPr>
          <p:cNvPr id="4" name="Tijdelijke aanduiding voor dianummer 3"/>
          <p:cNvSpPr>
            <a:spLocks noGrp="1"/>
          </p:cNvSpPr>
          <p:nvPr>
            <p:ph type="sldNum" sz="quarter" idx="10"/>
          </p:nvPr>
        </p:nvSpPr>
        <p:spPr/>
        <p:txBody>
          <a:bodyPr/>
          <a:lstStyle/>
          <a:p>
            <a:fld id="{0ECA13E7-970C-49E7-B365-BC13F874C314}" type="slidenum">
              <a:rPr lang="nl-NL" smtClean="0"/>
              <a:pPr/>
              <a:t>19</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ctr"/>
            <a:endParaRPr lang="nl-NL" dirty="0" smtClean="0"/>
          </a:p>
          <a:p>
            <a:pPr algn="ctr"/>
            <a:r>
              <a:rPr lang="nl-NL" b="1" dirty="0" smtClean="0"/>
              <a:t>rond te komen</a:t>
            </a:r>
            <a:r>
              <a:rPr lang="nl-NL" dirty="0" smtClean="0"/>
              <a:t>. Bijna 40% van de armen heeft moeite financieel</a:t>
            </a:r>
          </a:p>
          <a:p>
            <a:pPr algn="ctr"/>
            <a:endParaRPr lang="nl-NL" dirty="0" smtClean="0"/>
          </a:p>
          <a:p>
            <a:pPr algn="ctr"/>
            <a:endParaRPr lang="nl-NL" dirty="0"/>
          </a:p>
        </p:txBody>
      </p:sp>
      <p:sp>
        <p:nvSpPr>
          <p:cNvPr id="4" name="Tijdelijke aanduiding voor dianummer 3"/>
          <p:cNvSpPr>
            <a:spLocks noGrp="1"/>
          </p:cNvSpPr>
          <p:nvPr>
            <p:ph type="sldNum" sz="quarter" idx="10"/>
          </p:nvPr>
        </p:nvSpPr>
        <p:spPr/>
        <p:txBody>
          <a:bodyPr/>
          <a:lstStyle/>
          <a:p>
            <a:fld id="{0ECA13E7-970C-49E7-B365-BC13F874C314}" type="slidenum">
              <a:rPr lang="nl-NL" smtClean="0"/>
              <a:pPr/>
              <a:t>21</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r>
              <a:rPr lang="nl-NL" dirty="0" smtClean="0"/>
              <a:t>DE INKOMENSVERDELING IN Nederland zag er in 2012 uit als volgt.</a:t>
            </a:r>
          </a:p>
          <a:p>
            <a:endParaRPr lang="nl-NL" dirty="0" smtClean="0"/>
          </a:p>
          <a:p>
            <a:endParaRPr lang="nl-NL" dirty="0" smtClean="0"/>
          </a:p>
          <a:p>
            <a:r>
              <a:rPr lang="nl-NL" dirty="0" smtClean="0"/>
              <a:t>	</a:t>
            </a:r>
            <a:r>
              <a:rPr lang="nl-NL" sz="2000" dirty="0" smtClean="0"/>
              <a:t>volgende dia (parade van Pen)</a:t>
            </a:r>
            <a:endParaRPr lang="nl-NL" dirty="0"/>
          </a:p>
        </p:txBody>
      </p:sp>
      <p:sp>
        <p:nvSpPr>
          <p:cNvPr id="4" name="Tijdelijke aanduiding voor dianummer 3"/>
          <p:cNvSpPr>
            <a:spLocks noGrp="1"/>
          </p:cNvSpPr>
          <p:nvPr>
            <p:ph type="sldNum" sz="quarter" idx="10"/>
          </p:nvPr>
        </p:nvSpPr>
        <p:spPr/>
        <p:txBody>
          <a:bodyPr/>
          <a:lstStyle/>
          <a:p>
            <a:fld id="{68F902C9-0549-4AD0-9B15-AC4133C20C1D}" type="slidenum">
              <a:rPr lang="nl-NL" smtClean="0"/>
              <a:pPr/>
              <a:t>28</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2012 was het </a:t>
            </a:r>
            <a:r>
              <a:rPr lang="en-US" sz="1200" kern="1200" dirty="0" err="1" smtClean="0">
                <a:solidFill>
                  <a:schemeClr val="tx1"/>
                </a:solidFill>
                <a:latin typeface="+mn-lt"/>
                <a:ea typeface="+mn-ea"/>
                <a:cs typeface="+mn-cs"/>
              </a:rPr>
              <a:t>gemiddelde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inkomen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gelijk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aan</a:t>
            </a:r>
            <a:r>
              <a:rPr lang="en-US" sz="1200" kern="1200" dirty="0" smtClean="0">
                <a:solidFill>
                  <a:schemeClr val="tx1"/>
                </a:solidFill>
                <a:latin typeface="+mn-lt"/>
                <a:ea typeface="+mn-ea"/>
                <a:cs typeface="+mn-cs"/>
              </a:rPr>
              <a:t> 24,5 </a:t>
            </a:r>
            <a:r>
              <a:rPr lang="en-US" sz="1200" kern="1200" dirty="0" err="1" smtClean="0">
                <a:solidFill>
                  <a:schemeClr val="tx1"/>
                </a:solidFill>
                <a:latin typeface="+mn-lt"/>
                <a:ea typeface="+mn-ea"/>
                <a:cs typeface="+mn-cs"/>
              </a:rPr>
              <a:t>duizend</a:t>
            </a:r>
            <a:r>
              <a:rPr lang="en-US" sz="1200" kern="1200" dirty="0" smtClean="0">
                <a:solidFill>
                  <a:schemeClr val="tx1"/>
                </a:solidFill>
                <a:latin typeface="+mn-lt"/>
                <a:ea typeface="+mn-ea"/>
                <a:cs typeface="+mn-cs"/>
              </a:rPr>
              <a:t> euro. </a:t>
            </a:r>
            <a:endParaRPr lang="nl-NL" dirty="0"/>
          </a:p>
        </p:txBody>
      </p:sp>
      <p:sp>
        <p:nvSpPr>
          <p:cNvPr id="4" name="Tijdelijke aanduiding voor dianummer 3"/>
          <p:cNvSpPr>
            <a:spLocks noGrp="1"/>
          </p:cNvSpPr>
          <p:nvPr>
            <p:ph type="sldNum" sz="quarter" idx="10"/>
          </p:nvPr>
        </p:nvSpPr>
        <p:spPr/>
        <p:txBody>
          <a:bodyPr/>
          <a:lstStyle/>
          <a:p>
            <a:fld id="{68F902C9-0549-4AD0-9B15-AC4133C20C1D}" type="slidenum">
              <a:rPr lang="nl-NL" smtClean="0"/>
              <a:pPr/>
              <a:t>29</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68F902C9-0549-4AD0-9B15-AC4133C20C1D}" type="slidenum">
              <a:rPr lang="nl-NL" smtClean="0"/>
              <a:pPr/>
              <a:t>30</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68F902C9-0549-4AD0-9B15-AC4133C20C1D}" type="slidenum">
              <a:rPr lang="nl-NL" smtClean="0"/>
              <a:pPr/>
              <a:t>31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342900" indent="-342900"/>
            <a:r>
              <a:rPr lang="nl-NL" sz="1600" dirty="0" smtClean="0"/>
              <a:t/>
            </a:r>
            <a:br>
              <a:rPr lang="nl-NL" sz="1600" dirty="0" smtClean="0"/>
            </a:br>
            <a:r>
              <a:rPr lang="nl-NL" sz="1600" dirty="0" smtClean="0"/>
              <a:t/>
            </a:r>
            <a:br>
              <a:rPr lang="nl-NL" sz="1600" dirty="0" smtClean="0"/>
            </a:br>
            <a:endParaRPr lang="en-US" sz="1600" dirty="0" smtClean="0"/>
          </a:p>
          <a:p>
            <a:pPr marL="342900" indent="-342900"/>
            <a:endParaRPr lang="nl-NL" sz="1600" dirty="0" smtClean="0"/>
          </a:p>
        </p:txBody>
      </p:sp>
      <p:sp>
        <p:nvSpPr>
          <p:cNvPr id="4" name="Tijdelijke aanduiding voor dianummer 3"/>
          <p:cNvSpPr>
            <a:spLocks noGrp="1"/>
          </p:cNvSpPr>
          <p:nvPr>
            <p:ph type="sldNum" sz="quarter" idx="10"/>
          </p:nvPr>
        </p:nvSpPr>
        <p:spPr/>
        <p:txBody>
          <a:bodyPr/>
          <a:lstStyle/>
          <a:p>
            <a:fld id="{0ECA13E7-970C-49E7-B365-BC13F874C314}" type="slidenum">
              <a:rPr lang="nl-NL" smtClean="0"/>
              <a:pPr/>
              <a:t>4</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8423F028-A224-4540-A05B-484AA4B12811}" type="slidenum">
              <a:rPr lang="nl-NL" smtClean="0"/>
              <a:pPr/>
              <a:t>6</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8423F028-A224-4540-A05B-484AA4B12811}" type="slidenum">
              <a:rPr lang="nl-NL" smtClean="0"/>
              <a:pPr/>
              <a:t>7</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8423F028-A224-4540-A05B-484AA4B12811}" type="slidenum">
              <a:rPr lang="nl-NL" smtClean="0"/>
              <a:pPr/>
              <a:t>8</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1" dirty="0" smtClean="0"/>
              <a:t>ARBEID  ≠ </a:t>
            </a:r>
            <a:r>
              <a:rPr lang="nl-NL" b="1" dirty="0" smtClean="0"/>
              <a:t>LOONARBEID:</a:t>
            </a:r>
          </a:p>
          <a:p>
            <a:r>
              <a:rPr lang="nl-NL" b="1" dirty="0" smtClean="0"/>
              <a:t>Leven = werken = arbeid</a:t>
            </a:r>
          </a:p>
          <a:p>
            <a:r>
              <a:rPr lang="nl-NL" b="1" dirty="0" smtClean="0"/>
              <a:t>Alles wat we tijdens ons leven doen is werken = arbeid</a:t>
            </a:r>
          </a:p>
          <a:p>
            <a:r>
              <a:rPr lang="nl-NL" b="1" dirty="0" smtClean="0"/>
              <a:t>Alle vrijwilligerswerk is werk = arbeid</a:t>
            </a:r>
          </a:p>
          <a:p>
            <a:r>
              <a:rPr lang="nl-NL" b="1" dirty="0" smtClean="0"/>
              <a:t>Al het zorgen voor gezin = werk = arbeid</a:t>
            </a:r>
          </a:p>
          <a:p>
            <a:r>
              <a:rPr lang="nl-NL" b="1" dirty="0" smtClean="0"/>
              <a:t>Alle mantelzorg = werk = arbeid</a:t>
            </a:r>
          </a:p>
          <a:p>
            <a:endParaRPr lang="nl-NL" b="1" dirty="0" smtClean="0"/>
          </a:p>
          <a:p>
            <a:r>
              <a:rPr lang="nl-NL" b="1" dirty="0" smtClean="0"/>
              <a:t>RECHT OP LOONARBEID ≠ </a:t>
            </a:r>
            <a:r>
              <a:rPr lang="nl-NL" b="1" dirty="0" smtClean="0"/>
              <a:t>LOONARBEIDSPLICHT</a:t>
            </a:r>
          </a:p>
          <a:p>
            <a:endParaRPr lang="nl-NL" b="1" dirty="0" smtClean="0"/>
          </a:p>
          <a:p>
            <a:r>
              <a:rPr lang="nl-NL" b="1" dirty="0" smtClean="0"/>
              <a:t>IS ER WELWERK VOOR IEDEREEN ?</a:t>
            </a:r>
            <a:endParaRPr lang="nl-NL" b="1" dirty="0" smtClean="0"/>
          </a:p>
          <a:p>
            <a:endParaRPr lang="nl-NL" b="1" dirty="0" smtClean="0"/>
          </a:p>
          <a:p>
            <a:endParaRPr lang="nl-NL" b="1" dirty="0" smtClean="0"/>
          </a:p>
          <a:p>
            <a:endParaRPr lang="nl-NL" b="1" dirty="0" smtClean="0"/>
          </a:p>
          <a:p>
            <a:endParaRPr lang="nl-NL" dirty="0"/>
          </a:p>
        </p:txBody>
      </p:sp>
      <p:sp>
        <p:nvSpPr>
          <p:cNvPr id="4" name="Tijdelijke aanduiding voor dianummer 3"/>
          <p:cNvSpPr>
            <a:spLocks noGrp="1"/>
          </p:cNvSpPr>
          <p:nvPr>
            <p:ph type="sldNum" sz="quarter" idx="10"/>
          </p:nvPr>
        </p:nvSpPr>
        <p:spPr/>
        <p:txBody>
          <a:bodyPr/>
          <a:lstStyle/>
          <a:p>
            <a:fld id="{8423F028-A224-4540-A05B-484AA4B12811}" type="slidenum">
              <a:rPr lang="nl-NL" smtClean="0"/>
              <a:pPr/>
              <a:t>9</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8423F028-A224-4540-A05B-484AA4B12811}" type="slidenum">
              <a:rPr lang="nl-NL" smtClean="0"/>
              <a:pPr/>
              <a:t>10</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8423F028-A224-4540-A05B-484AA4B12811}" type="slidenum">
              <a:rPr lang="nl-NL" smtClean="0"/>
              <a:pPr/>
              <a:t>11</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ctr"/>
            <a:endParaRPr lang="nl-NL" dirty="0" smtClean="0"/>
          </a:p>
          <a:p>
            <a:pPr algn="ctr"/>
            <a:r>
              <a:rPr lang="nl-NL" dirty="0" smtClean="0"/>
              <a:t>Doorgaan met ons huidige financiële bestel </a:t>
            </a:r>
          </a:p>
          <a:p>
            <a:pPr algn="ctr"/>
            <a:r>
              <a:rPr lang="nl-NL" dirty="0" smtClean="0"/>
              <a:t>waaronder  het zorgen voor sociale zekerheid ook valt, </a:t>
            </a:r>
          </a:p>
          <a:p>
            <a:pPr algn="ctr"/>
            <a:r>
              <a:rPr lang="nl-NL" dirty="0" smtClean="0"/>
              <a:t>zorgt alleen maar voor </a:t>
            </a:r>
          </a:p>
          <a:p>
            <a:pPr algn="ctr"/>
            <a:endParaRPr lang="nl-NL" dirty="0" smtClean="0"/>
          </a:p>
          <a:p>
            <a:pPr algn="ctr"/>
            <a:r>
              <a:rPr lang="nl-NL" dirty="0" smtClean="0"/>
              <a:t>toename van bovengenoemde gevolgen van langdurige armoede, </a:t>
            </a:r>
          </a:p>
          <a:p>
            <a:pPr algn="ctr"/>
            <a:r>
              <a:rPr lang="nl-NL" dirty="0" smtClean="0"/>
              <a:t>want veel mensen leven met dit systeem langdurig met een financieel te kort. </a:t>
            </a:r>
          </a:p>
          <a:p>
            <a:pPr algn="ctr"/>
            <a:endParaRPr lang="nl-NL" dirty="0" smtClean="0"/>
          </a:p>
          <a:p>
            <a:pPr algn="ctr"/>
            <a:r>
              <a:rPr lang="nl-NL" dirty="0" smtClean="0"/>
              <a:t>Het zorgen voor een basisinkomen kan deze misstanden de wereld uit helpen.</a:t>
            </a:r>
            <a:endParaRPr lang="nl-NL" dirty="0"/>
          </a:p>
        </p:txBody>
      </p:sp>
      <p:sp>
        <p:nvSpPr>
          <p:cNvPr id="4" name="Tijdelijke aanduiding voor dianummer 3"/>
          <p:cNvSpPr>
            <a:spLocks noGrp="1"/>
          </p:cNvSpPr>
          <p:nvPr>
            <p:ph type="sldNum" sz="quarter" idx="10"/>
          </p:nvPr>
        </p:nvSpPr>
        <p:spPr/>
        <p:txBody>
          <a:bodyPr/>
          <a:lstStyle/>
          <a:p>
            <a:fld id="{0ECA13E7-970C-49E7-B365-BC13F874C314}" type="slidenum">
              <a:rPr lang="nl-NL" smtClean="0"/>
              <a:pPr/>
              <a:t>13</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2D718FF6-DF95-4B12-B3F8-44E3143165A9}"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2D718FF6-DF95-4B12-B3F8-44E3143165A9}"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2D718FF6-DF95-4B12-B3F8-44E3143165A9}"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2D718FF6-DF95-4B12-B3F8-44E3143165A9}"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2D718FF6-DF95-4B12-B3F8-44E3143165A9}"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r>
              <a:rPr lang="nl-NL" smtClean="0"/>
              <a:t>14-9-2015</a:t>
            </a:r>
            <a:endParaRPr lang="nl-NL"/>
          </a:p>
        </p:txBody>
      </p:sp>
      <p:sp>
        <p:nvSpPr>
          <p:cNvPr id="6" name="Tijdelijke aanduiding voor voettekst 5"/>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7" name="Tijdelijke aanduiding voor dianummer 6"/>
          <p:cNvSpPr>
            <a:spLocks noGrp="1"/>
          </p:cNvSpPr>
          <p:nvPr>
            <p:ph type="sldNum" sz="quarter" idx="12"/>
          </p:nvPr>
        </p:nvSpPr>
        <p:spPr/>
        <p:txBody>
          <a:bodyPr/>
          <a:lstStyle/>
          <a:p>
            <a:fld id="{2D718FF6-DF95-4B12-B3F8-44E3143165A9}"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r>
              <a:rPr lang="nl-NL" smtClean="0"/>
              <a:t>14-9-2015</a:t>
            </a:r>
            <a:endParaRPr lang="nl-NL"/>
          </a:p>
        </p:txBody>
      </p:sp>
      <p:sp>
        <p:nvSpPr>
          <p:cNvPr id="8" name="Tijdelijke aanduiding voor voettekst 7"/>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9" name="Tijdelijke aanduiding voor dianummer 8"/>
          <p:cNvSpPr>
            <a:spLocks noGrp="1"/>
          </p:cNvSpPr>
          <p:nvPr>
            <p:ph type="sldNum" sz="quarter" idx="12"/>
          </p:nvPr>
        </p:nvSpPr>
        <p:spPr/>
        <p:txBody>
          <a:bodyPr/>
          <a:lstStyle/>
          <a:p>
            <a:fld id="{2D718FF6-DF95-4B12-B3F8-44E3143165A9}"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r>
              <a:rPr lang="nl-NL" smtClean="0"/>
              <a:t>14-9-2015</a:t>
            </a:r>
            <a:endParaRPr lang="nl-NL"/>
          </a:p>
        </p:txBody>
      </p:sp>
      <p:sp>
        <p:nvSpPr>
          <p:cNvPr id="4" name="Tijdelijke aanduiding voor voettekst 3"/>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5" name="Tijdelijke aanduiding voor dianummer 4"/>
          <p:cNvSpPr>
            <a:spLocks noGrp="1"/>
          </p:cNvSpPr>
          <p:nvPr>
            <p:ph type="sldNum" sz="quarter" idx="12"/>
          </p:nvPr>
        </p:nvSpPr>
        <p:spPr/>
        <p:txBody>
          <a:bodyPr/>
          <a:lstStyle/>
          <a:p>
            <a:fld id="{2D718FF6-DF95-4B12-B3F8-44E3143165A9}"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14-9-2015</a:t>
            </a:r>
            <a:endParaRPr lang="nl-NL"/>
          </a:p>
        </p:txBody>
      </p:sp>
      <p:sp>
        <p:nvSpPr>
          <p:cNvPr id="3" name="Tijdelijke aanduiding voor voettekst 2"/>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4" name="Tijdelijke aanduiding voor dianummer 3"/>
          <p:cNvSpPr>
            <a:spLocks noGrp="1"/>
          </p:cNvSpPr>
          <p:nvPr>
            <p:ph type="sldNum" sz="quarter" idx="12"/>
          </p:nvPr>
        </p:nvSpPr>
        <p:spPr/>
        <p:txBody>
          <a:bodyPr/>
          <a:lstStyle/>
          <a:p>
            <a:fld id="{2D718FF6-DF95-4B12-B3F8-44E3143165A9}"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r>
              <a:rPr lang="nl-NL" smtClean="0"/>
              <a:t>14-9-2015</a:t>
            </a:r>
            <a:endParaRPr lang="nl-NL"/>
          </a:p>
        </p:txBody>
      </p:sp>
      <p:sp>
        <p:nvSpPr>
          <p:cNvPr id="6" name="Tijdelijke aanduiding voor voettekst 5"/>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7" name="Tijdelijke aanduiding voor dianummer 6"/>
          <p:cNvSpPr>
            <a:spLocks noGrp="1"/>
          </p:cNvSpPr>
          <p:nvPr>
            <p:ph type="sldNum" sz="quarter" idx="12"/>
          </p:nvPr>
        </p:nvSpPr>
        <p:spPr/>
        <p:txBody>
          <a:bodyPr/>
          <a:lstStyle/>
          <a:p>
            <a:fld id="{2D718FF6-DF95-4B12-B3F8-44E3143165A9}"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r>
              <a:rPr lang="nl-NL" smtClean="0"/>
              <a:t>14-9-2015</a:t>
            </a:r>
            <a:endParaRPr lang="nl-NL"/>
          </a:p>
        </p:txBody>
      </p:sp>
      <p:sp>
        <p:nvSpPr>
          <p:cNvPr id="6" name="Tijdelijke aanduiding voor voettekst 5"/>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7" name="Tijdelijke aanduiding voor dianummer 6"/>
          <p:cNvSpPr>
            <a:spLocks noGrp="1"/>
          </p:cNvSpPr>
          <p:nvPr>
            <p:ph type="sldNum" sz="quarter" idx="12"/>
          </p:nvPr>
        </p:nvSpPr>
        <p:spPr/>
        <p:txBody>
          <a:bodyPr/>
          <a:lstStyle/>
          <a:p>
            <a:fld id="{2D718FF6-DF95-4B12-B3F8-44E3143165A9}"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smtClean="0"/>
              <a:t>14-9-2015</a:t>
            </a: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18FF6-DF95-4B12-B3F8-44E3143165A9}"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bs.nl/nl-NL/menu/themas/inkomen-bestedingen/publicaties/publicaties/archief/2014/2014-armoedesignalement-pub.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Basisinkomen Vereniging logo 4,9 kB.jpg"/>
          <p:cNvPicPr>
            <a:picLocks noGrp="1" noChangeAspect="1"/>
          </p:cNvPicPr>
          <p:nvPr>
            <p:ph idx="4294967295"/>
          </p:nvPr>
        </p:nvPicPr>
        <p:blipFill>
          <a:blip r:embed="rId2" cstate="print"/>
          <a:stretch>
            <a:fillRect/>
          </a:stretch>
        </p:blipFill>
        <p:spPr>
          <a:xfrm>
            <a:off x="54624" y="2852936"/>
            <a:ext cx="9034752" cy="1152000"/>
          </a:xfrm>
        </p:spPr>
      </p:pic>
      <p:sp>
        <p:nvSpPr>
          <p:cNvPr id="10" name="Tijdelijke aanduiding voor datum 9"/>
          <p:cNvSpPr>
            <a:spLocks noGrp="1"/>
          </p:cNvSpPr>
          <p:nvPr>
            <p:ph type="dt" sz="half" idx="10"/>
          </p:nvPr>
        </p:nvSpPr>
        <p:spPr/>
        <p:txBody>
          <a:bodyPr/>
          <a:lstStyle/>
          <a:p>
            <a:r>
              <a:rPr lang="nl-NL" smtClean="0"/>
              <a:t>14-9-2015</a:t>
            </a:r>
            <a:endParaRPr lang="nl-NL"/>
          </a:p>
        </p:txBody>
      </p:sp>
      <p:sp>
        <p:nvSpPr>
          <p:cNvPr id="11" name="Tijdelijke aanduiding voor dianummer 10"/>
          <p:cNvSpPr>
            <a:spLocks noGrp="1"/>
          </p:cNvSpPr>
          <p:nvPr>
            <p:ph type="sldNum" sz="quarter" idx="12"/>
          </p:nvPr>
        </p:nvSpPr>
        <p:spPr/>
        <p:txBody>
          <a:bodyPr/>
          <a:lstStyle/>
          <a:p>
            <a:fld id="{2D718FF6-DF95-4B12-B3F8-44E3143165A9}" type="slidenum">
              <a:rPr lang="nl-NL" smtClean="0"/>
              <a:pPr/>
              <a:t>1</a:t>
            </a:fld>
            <a:endParaRPr lang="nl-NL"/>
          </a:p>
        </p:txBody>
      </p:sp>
      <p:sp>
        <p:nvSpPr>
          <p:cNvPr id="12" name="Tijdelijke aanduiding voor voettekst 11"/>
          <p:cNvSpPr>
            <a:spLocks noGrp="1"/>
          </p:cNvSpPr>
          <p:nvPr>
            <p:ph type="ftr" sz="quarter" idx="11"/>
          </p:nvPr>
        </p:nvSpPr>
        <p:spPr/>
        <p:txBody>
          <a:bodyPr/>
          <a:lstStyle/>
          <a:p>
            <a:r>
              <a:rPr lang="nl-NL" smtClean="0"/>
              <a:t>Rotterdamse Sociale Alliantie                    Netwerk tegen armoede, sociale uitsluiting en verrijking</a:t>
            </a:r>
            <a:endParaRPr lang="nl-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nvGraphicFramePr>
        <p:xfrm>
          <a:off x="0" y="0"/>
          <a:ext cx="9144000" cy="6637520"/>
        </p:xfrm>
        <a:graphic>
          <a:graphicData uri="http://schemas.openxmlformats.org/drawingml/2006/table">
            <a:tbl>
              <a:tblPr firstRow="1" bandRow="1">
                <a:tableStyleId>{5940675A-B579-460E-94D1-54222C63F5DA}</a:tableStyleId>
              </a:tblPr>
              <a:tblGrid>
                <a:gridCol w="9144000"/>
              </a:tblGrid>
              <a:tr h="548680">
                <a:tc>
                  <a:txBody>
                    <a:bodyPr/>
                    <a:lstStyle/>
                    <a:p>
                      <a:pPr algn="ctr"/>
                      <a:r>
                        <a:rPr lang="nl-NL" sz="3200" b="1" u="sng" dirty="0" smtClean="0">
                          <a:solidFill>
                            <a:srgbClr val="FF0000"/>
                          </a:solidFill>
                        </a:rPr>
                        <a:t>THEMA’S</a:t>
                      </a:r>
                      <a:endParaRPr lang="nl-NL" sz="3200" b="1" u="sng" dirty="0">
                        <a:solidFill>
                          <a:srgbClr val="FF0000"/>
                        </a:solidFill>
                      </a:endParaRPr>
                    </a:p>
                  </a:txBody>
                  <a:tcPr marL="135390" marR="135390" marT="67720" marB="67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400" b="1" dirty="0" smtClean="0">
                          <a:solidFill>
                            <a:srgbClr val="FFFF00"/>
                          </a:solidFill>
                        </a:rPr>
                        <a:t>Economisch dal</a:t>
                      </a:r>
                    </a:p>
                  </a:txBody>
                  <a:tcPr marL="135390" marR="135390" marT="67720" marB="67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60000">
                <a:tc>
                  <a:txBody>
                    <a:bodyPr/>
                    <a:lstStyle/>
                    <a:p>
                      <a:pPr algn="ctr"/>
                      <a:r>
                        <a:rPr lang="nl-NL" sz="2400" b="1" dirty="0" smtClean="0">
                          <a:solidFill>
                            <a:srgbClr val="FFFF00"/>
                          </a:solidFill>
                        </a:rPr>
                        <a:t>Vaste lasten ↑</a:t>
                      </a:r>
                      <a:endParaRPr lang="nl-NL" sz="2400" b="1" dirty="0">
                        <a:solidFill>
                          <a:srgbClr val="FFFF00"/>
                        </a:solidFill>
                      </a:endParaRPr>
                    </a:p>
                  </a:txBody>
                  <a:tcPr marL="135390" marR="135390" marT="67720" marB="67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60000">
                <a:tc>
                  <a:txBody>
                    <a:bodyPr/>
                    <a:lstStyle/>
                    <a:p>
                      <a:pPr algn="ctr"/>
                      <a:r>
                        <a:rPr lang="nl-NL" sz="2400" b="1" dirty="0" smtClean="0">
                          <a:solidFill>
                            <a:srgbClr val="FFFF00"/>
                          </a:solidFill>
                        </a:rPr>
                        <a:t>Huurprijzen ↑</a:t>
                      </a:r>
                      <a:endParaRPr lang="nl-NL" sz="2400" b="1" dirty="0">
                        <a:solidFill>
                          <a:srgbClr val="FFFF00"/>
                        </a:solidFill>
                      </a:endParaRPr>
                    </a:p>
                  </a:txBody>
                  <a:tcPr marL="135390" marR="135390" marT="67720" marB="67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60000">
                <a:tc>
                  <a:txBody>
                    <a:bodyPr/>
                    <a:lstStyle/>
                    <a:p>
                      <a:pPr algn="ctr"/>
                      <a:r>
                        <a:rPr lang="nl-NL" sz="2400" b="1" dirty="0" smtClean="0">
                          <a:solidFill>
                            <a:srgbClr val="FFFF00"/>
                          </a:solidFill>
                        </a:rPr>
                        <a:t>Eigen bijdrage ↑</a:t>
                      </a:r>
                      <a:endParaRPr lang="nl-NL" sz="2400" b="1" dirty="0">
                        <a:solidFill>
                          <a:srgbClr val="FFFF00"/>
                        </a:solidFill>
                      </a:endParaRPr>
                    </a:p>
                  </a:txBody>
                  <a:tcPr marL="135390" marR="135390" marT="67720" marB="67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60000">
                <a:tc>
                  <a:txBody>
                    <a:bodyPr/>
                    <a:lstStyle/>
                    <a:p>
                      <a:pPr algn="ctr"/>
                      <a:r>
                        <a:rPr lang="nl-NL" sz="2400" b="1" dirty="0" smtClean="0">
                          <a:solidFill>
                            <a:srgbClr val="FFFF00"/>
                          </a:solidFill>
                        </a:rPr>
                        <a:t>Huizenprijzen ↓ </a:t>
                      </a:r>
                      <a:endParaRPr lang="nl-NL" sz="2400" b="1" dirty="0">
                        <a:solidFill>
                          <a:srgbClr val="FFFF00"/>
                        </a:solidFill>
                      </a:endParaRPr>
                    </a:p>
                  </a:txBody>
                  <a:tcPr marL="135390" marR="135390" marT="67720" marB="67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60000">
                <a:tc>
                  <a:txBody>
                    <a:bodyPr/>
                    <a:lstStyle/>
                    <a:p>
                      <a:pPr algn="ctr"/>
                      <a:r>
                        <a:rPr lang="nl-NL" sz="2400" b="1" dirty="0" smtClean="0">
                          <a:solidFill>
                            <a:srgbClr val="FFFF00"/>
                          </a:solidFill>
                        </a:rPr>
                        <a:t>(Consumenten-) vertrouwen     ↓</a:t>
                      </a:r>
                      <a:endParaRPr lang="nl-NL" sz="2400" b="1" dirty="0">
                        <a:solidFill>
                          <a:srgbClr val="FFFF00"/>
                        </a:solidFill>
                      </a:endParaRPr>
                    </a:p>
                  </a:txBody>
                  <a:tcPr marL="135390" marR="135390" marT="67720" marB="67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400" b="1" dirty="0" smtClean="0">
                          <a:solidFill>
                            <a:srgbClr val="FFFF00"/>
                          </a:solidFill>
                        </a:rPr>
                        <a:t>Marktdenken </a:t>
                      </a:r>
                    </a:p>
                  </a:txBody>
                  <a:tcPr marL="135390" marR="135390" marT="67720" marB="67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60000">
                <a:tc>
                  <a:txBody>
                    <a:bodyPr/>
                    <a:lstStyle/>
                    <a:p>
                      <a:pPr algn="ctr"/>
                      <a:r>
                        <a:rPr lang="nl-NL" sz="2400" b="1" dirty="0" smtClean="0">
                          <a:solidFill>
                            <a:srgbClr val="FFFF00"/>
                          </a:solidFill>
                        </a:rPr>
                        <a:t>Fraude </a:t>
                      </a:r>
                      <a:endParaRPr lang="nl-NL" sz="2400" b="1" dirty="0">
                        <a:solidFill>
                          <a:srgbClr val="FFFF00"/>
                        </a:solidFill>
                      </a:endParaRPr>
                    </a:p>
                  </a:txBody>
                  <a:tcPr marL="135390" marR="135390" marT="67720" marB="67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60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400" b="1" dirty="0" smtClean="0">
                          <a:solidFill>
                            <a:srgbClr val="FFFF00"/>
                          </a:solidFill>
                        </a:rPr>
                        <a:t>Vraag ↓/ </a:t>
                      </a:r>
                      <a:r>
                        <a:rPr lang="nl-NL" sz="2400" b="1" dirty="0" smtClean="0">
                          <a:solidFill>
                            <a:srgbClr val="FFFF00"/>
                          </a:solidFill>
                        </a:rPr>
                        <a:t>Productie ↓</a:t>
                      </a:r>
                    </a:p>
                  </a:txBody>
                  <a:tcPr marL="135390" marR="135390" marT="67720" marB="67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60000">
                <a:tc>
                  <a:txBody>
                    <a:bodyPr/>
                    <a:lstStyle/>
                    <a:p>
                      <a:pPr algn="ctr"/>
                      <a:r>
                        <a:rPr lang="nl-NL" sz="2400" b="1" dirty="0" smtClean="0">
                          <a:solidFill>
                            <a:srgbClr val="FFFF00"/>
                          </a:solidFill>
                        </a:rPr>
                        <a:t>Bezuinigen </a:t>
                      </a:r>
                      <a:endParaRPr lang="nl-NL" sz="2400" b="1" dirty="0">
                        <a:solidFill>
                          <a:srgbClr val="FFFF00"/>
                        </a:solidFill>
                      </a:endParaRPr>
                    </a:p>
                  </a:txBody>
                  <a:tcPr marL="135390" marR="135390" marT="67720" marB="67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60000">
                <a:tc>
                  <a:txBody>
                    <a:bodyPr/>
                    <a:lstStyle/>
                    <a:p>
                      <a:pPr algn="ctr"/>
                      <a:r>
                        <a:rPr lang="nl-NL" sz="2400" b="1" dirty="0" smtClean="0">
                          <a:solidFill>
                            <a:srgbClr val="FFFF00"/>
                          </a:solidFill>
                        </a:rPr>
                        <a:t>Massa ontslagen/ werkeloosheid</a:t>
                      </a:r>
                      <a:endParaRPr lang="nl-NL" sz="2400" b="1" dirty="0">
                        <a:solidFill>
                          <a:srgbClr val="FFFF00"/>
                        </a:solidFill>
                      </a:endParaRPr>
                    </a:p>
                  </a:txBody>
                  <a:tcPr marL="135390" marR="135390" marT="67720" marB="67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60000">
                <a:tc>
                  <a:txBody>
                    <a:bodyPr/>
                    <a:lstStyle/>
                    <a:p>
                      <a:pPr algn="ctr"/>
                      <a:r>
                        <a:rPr lang="nl-NL" sz="2400" b="1" dirty="0" smtClean="0">
                          <a:solidFill>
                            <a:srgbClr val="FFFF00"/>
                          </a:solidFill>
                        </a:rPr>
                        <a:t>Minima/pensioenen ↓</a:t>
                      </a:r>
                      <a:endParaRPr lang="nl-NL" sz="2400" b="1" dirty="0">
                        <a:solidFill>
                          <a:srgbClr val="FFFF00"/>
                        </a:solidFill>
                      </a:endParaRPr>
                    </a:p>
                  </a:txBody>
                  <a:tcPr marL="135390" marR="135390" marT="67720" marB="6772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14-9-2015</a:t>
            </a:r>
            <a:endParaRPr lang="nl-NL"/>
          </a:p>
        </p:txBody>
      </p:sp>
      <p:sp>
        <p:nvSpPr>
          <p:cNvPr id="3" name="Tijdelijke aanduiding voor voettekst 2"/>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4" name="Tijdelijke aanduiding voor dianummer 3"/>
          <p:cNvSpPr>
            <a:spLocks noGrp="1"/>
          </p:cNvSpPr>
          <p:nvPr>
            <p:ph type="sldNum" sz="quarter" idx="12"/>
          </p:nvPr>
        </p:nvSpPr>
        <p:spPr/>
        <p:txBody>
          <a:bodyPr/>
          <a:lstStyle/>
          <a:p>
            <a:fld id="{2D718FF6-DF95-4B12-B3F8-44E3143165A9}" type="slidenum">
              <a:rPr lang="nl-NL" smtClean="0"/>
              <a:pPr/>
              <a:t>11</a:t>
            </a:fld>
            <a:endParaRPr lang="nl-NL"/>
          </a:p>
        </p:txBody>
      </p:sp>
      <p:graphicFrame>
        <p:nvGraphicFramePr>
          <p:cNvPr id="5" name="Tabel 4"/>
          <p:cNvGraphicFramePr>
            <a:graphicFrameLocks noGrp="1"/>
          </p:cNvGraphicFramePr>
          <p:nvPr/>
        </p:nvGraphicFramePr>
        <p:xfrm>
          <a:off x="1" y="0"/>
          <a:ext cx="9143998" cy="6088880"/>
        </p:xfrm>
        <a:graphic>
          <a:graphicData uri="http://schemas.openxmlformats.org/drawingml/2006/table">
            <a:tbl>
              <a:tblPr firstRow="1" bandRow="1">
                <a:tableStyleId>{5940675A-B579-460E-94D1-54222C63F5DA}</a:tableStyleId>
              </a:tblPr>
              <a:tblGrid>
                <a:gridCol w="3635895"/>
                <a:gridCol w="2304256"/>
                <a:gridCol w="1872208"/>
                <a:gridCol w="1331639"/>
              </a:tblGrid>
              <a:tr h="396000">
                <a:tc>
                  <a:txBody>
                    <a:bodyPr/>
                    <a:lstStyle/>
                    <a:p>
                      <a:pPr algn="ctr"/>
                      <a:r>
                        <a:rPr lang="nl-NL" sz="2400" b="1" dirty="0" smtClean="0">
                          <a:solidFill>
                            <a:srgbClr val="FF0000"/>
                          </a:solidFill>
                        </a:rPr>
                        <a:t>OPLOSSINGEN VOOR</a:t>
                      </a:r>
                      <a:endParaRPr lang="nl-NL" sz="2400" b="1" dirty="0">
                        <a:solidFill>
                          <a:srgbClr val="FF0000"/>
                        </a:solidFill>
                      </a:endParaRPr>
                    </a:p>
                  </a:txBody>
                  <a:tcPr marL="135390" marR="135390" marT="67720" marB="67720" anchor="ctr"/>
                </a:tc>
                <a:tc>
                  <a:txBody>
                    <a:bodyPr/>
                    <a:lstStyle/>
                    <a:p>
                      <a:pPr algn="ctr"/>
                      <a:r>
                        <a:rPr lang="nl-NL" sz="2400" b="1" dirty="0" smtClean="0">
                          <a:solidFill>
                            <a:srgbClr val="FF0000"/>
                          </a:solidFill>
                        </a:rPr>
                        <a:t>BASISINKOMEN</a:t>
                      </a:r>
                      <a:endParaRPr lang="nl-NL" sz="2400" b="1" dirty="0">
                        <a:solidFill>
                          <a:srgbClr val="FF0000"/>
                        </a:solidFill>
                      </a:endParaRPr>
                    </a:p>
                  </a:txBody>
                  <a:tcPr marL="135390" marR="135390" marT="67720" marB="67720" anchor="ctr"/>
                </a:tc>
                <a:tc>
                  <a:txBody>
                    <a:bodyPr/>
                    <a:lstStyle/>
                    <a:p>
                      <a:pPr algn="ctr"/>
                      <a:r>
                        <a:rPr lang="nl-NL" sz="2400" b="1" dirty="0" smtClean="0">
                          <a:solidFill>
                            <a:srgbClr val="FF0000"/>
                          </a:solidFill>
                        </a:rPr>
                        <a:t>BASISBAAN</a:t>
                      </a:r>
                      <a:endParaRPr lang="nl-NL" sz="2400" b="1" dirty="0">
                        <a:solidFill>
                          <a:srgbClr val="FF0000"/>
                        </a:solidFill>
                      </a:endParaRPr>
                    </a:p>
                  </a:txBody>
                  <a:tcPr marL="135390" marR="135390" marT="67720" marB="67720" anchor="ctr"/>
                </a:tc>
                <a:tc>
                  <a:txBody>
                    <a:bodyPr/>
                    <a:lstStyle/>
                    <a:p>
                      <a:pPr algn="ctr"/>
                      <a:r>
                        <a:rPr lang="nl-NL" sz="2400" b="1" dirty="0" smtClean="0">
                          <a:solidFill>
                            <a:srgbClr val="FF0000"/>
                          </a:solidFill>
                        </a:rPr>
                        <a:t>PROHEF</a:t>
                      </a:r>
                      <a:endParaRPr lang="nl-NL" sz="2400" b="1" dirty="0">
                        <a:solidFill>
                          <a:srgbClr val="FF0000"/>
                        </a:solidFill>
                      </a:endParaRPr>
                    </a:p>
                  </a:txBody>
                  <a:tcPr marL="135390" marR="135390" marT="67720" marB="67720" anchor="ctr"/>
                </a:tc>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000" b="1" dirty="0" smtClean="0">
                          <a:solidFill>
                            <a:srgbClr val="FFFF00"/>
                          </a:solidFill>
                        </a:rPr>
                        <a:t>Economisch </a:t>
                      </a:r>
                      <a:r>
                        <a:rPr lang="nl-NL" sz="2000" b="1" dirty="0" smtClean="0">
                          <a:solidFill>
                            <a:srgbClr val="FFFF00"/>
                          </a:solidFill>
                        </a:rPr>
                        <a:t>dal ?</a:t>
                      </a:r>
                      <a:endParaRPr lang="nl-NL" sz="2000" b="1" dirty="0" smtClean="0">
                        <a:solidFill>
                          <a:srgbClr val="FFFF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r>
              <a:tr h="432000">
                <a:tc>
                  <a:txBody>
                    <a:bodyPr/>
                    <a:lstStyle/>
                    <a:p>
                      <a:pPr algn="ctr"/>
                      <a:r>
                        <a:rPr lang="nl-NL" sz="2000" b="1" dirty="0" smtClean="0">
                          <a:solidFill>
                            <a:srgbClr val="FFFF00"/>
                          </a:solidFill>
                        </a:rPr>
                        <a:t>Vaste lasten </a:t>
                      </a:r>
                      <a:r>
                        <a:rPr lang="nl-NL" sz="2000" b="1" dirty="0" smtClean="0">
                          <a:solidFill>
                            <a:srgbClr val="FFFF00"/>
                          </a:solidFill>
                        </a:rPr>
                        <a:t>↑ ?</a:t>
                      </a:r>
                      <a:endParaRPr lang="nl-NL" sz="2000" b="1" dirty="0">
                        <a:solidFill>
                          <a:srgbClr val="FFFF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r>
              <a:tr h="432000">
                <a:tc>
                  <a:txBody>
                    <a:bodyPr/>
                    <a:lstStyle/>
                    <a:p>
                      <a:pPr algn="ctr"/>
                      <a:r>
                        <a:rPr lang="nl-NL" sz="2000" b="1" dirty="0" smtClean="0">
                          <a:solidFill>
                            <a:srgbClr val="FFFF00"/>
                          </a:solidFill>
                        </a:rPr>
                        <a:t>Huurprijzen </a:t>
                      </a:r>
                      <a:r>
                        <a:rPr lang="nl-NL" sz="2000" b="1" dirty="0" smtClean="0">
                          <a:solidFill>
                            <a:srgbClr val="FFFF00"/>
                          </a:solidFill>
                        </a:rPr>
                        <a:t>↑ ?</a:t>
                      </a:r>
                      <a:endParaRPr lang="nl-NL" sz="2000" b="1" dirty="0">
                        <a:solidFill>
                          <a:srgbClr val="FFFF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r>
              <a:tr h="432000">
                <a:tc>
                  <a:txBody>
                    <a:bodyPr/>
                    <a:lstStyle/>
                    <a:p>
                      <a:pPr algn="ctr"/>
                      <a:r>
                        <a:rPr lang="nl-NL" sz="2000" b="1" dirty="0" smtClean="0">
                          <a:solidFill>
                            <a:srgbClr val="FFFF00"/>
                          </a:solidFill>
                        </a:rPr>
                        <a:t>Eigen bijdrage </a:t>
                      </a:r>
                      <a:r>
                        <a:rPr lang="nl-NL" sz="2000" b="1" dirty="0" smtClean="0">
                          <a:solidFill>
                            <a:srgbClr val="FFFF00"/>
                          </a:solidFill>
                        </a:rPr>
                        <a:t>↑ ?</a:t>
                      </a:r>
                      <a:endParaRPr lang="nl-NL" sz="2000" b="1" dirty="0">
                        <a:solidFill>
                          <a:srgbClr val="FFFF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r>
              <a:tr h="432000">
                <a:tc>
                  <a:txBody>
                    <a:bodyPr/>
                    <a:lstStyle/>
                    <a:p>
                      <a:pPr algn="ctr"/>
                      <a:r>
                        <a:rPr lang="nl-NL" sz="2000" b="1" dirty="0" smtClean="0">
                          <a:solidFill>
                            <a:srgbClr val="FFFF00"/>
                          </a:solidFill>
                        </a:rPr>
                        <a:t>Huizenprijzen ↓ </a:t>
                      </a:r>
                      <a:r>
                        <a:rPr lang="nl-NL" sz="2000" b="1" dirty="0" smtClean="0">
                          <a:solidFill>
                            <a:srgbClr val="FFFF00"/>
                          </a:solidFill>
                        </a:rPr>
                        <a:t> ?</a:t>
                      </a:r>
                      <a:endParaRPr lang="nl-NL" sz="2000" b="1" dirty="0">
                        <a:solidFill>
                          <a:srgbClr val="FFFF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r>
              <a:tr h="432000">
                <a:tc>
                  <a:txBody>
                    <a:bodyPr/>
                    <a:lstStyle/>
                    <a:p>
                      <a:pPr algn="ctr"/>
                      <a:r>
                        <a:rPr lang="nl-NL" sz="2000" b="1" dirty="0" smtClean="0">
                          <a:solidFill>
                            <a:srgbClr val="FFFF00"/>
                          </a:solidFill>
                        </a:rPr>
                        <a:t>(</a:t>
                      </a:r>
                      <a:r>
                        <a:rPr lang="nl-NL" sz="2000" b="1" dirty="0" smtClean="0">
                          <a:solidFill>
                            <a:srgbClr val="FFFF00"/>
                          </a:solidFill>
                        </a:rPr>
                        <a:t>Consumenten)vertrouwen ↓ ?</a:t>
                      </a:r>
                      <a:endParaRPr lang="nl-NL" sz="2000" b="1" dirty="0">
                        <a:solidFill>
                          <a:srgbClr val="FFFF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000" b="1" dirty="0" smtClean="0">
                          <a:solidFill>
                            <a:srgbClr val="FFFF00"/>
                          </a:solidFill>
                        </a:rPr>
                        <a:t>Marktdenken </a:t>
                      </a:r>
                      <a:r>
                        <a:rPr lang="nl-NL" sz="2000" b="1" dirty="0" smtClean="0">
                          <a:solidFill>
                            <a:srgbClr val="FFFF00"/>
                          </a:solidFill>
                        </a:rPr>
                        <a:t> ?</a:t>
                      </a:r>
                      <a:endParaRPr lang="nl-NL" sz="2000" b="1" dirty="0" smtClean="0">
                        <a:solidFill>
                          <a:srgbClr val="FFFF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r>
              <a:tr h="432000">
                <a:tc>
                  <a:txBody>
                    <a:bodyPr/>
                    <a:lstStyle/>
                    <a:p>
                      <a:pPr algn="ctr"/>
                      <a:r>
                        <a:rPr lang="nl-NL" sz="2000" b="1" dirty="0" smtClean="0">
                          <a:solidFill>
                            <a:srgbClr val="FFFF00"/>
                          </a:solidFill>
                        </a:rPr>
                        <a:t>Fraude </a:t>
                      </a:r>
                      <a:r>
                        <a:rPr lang="nl-NL" sz="2000" b="1" dirty="0" smtClean="0">
                          <a:solidFill>
                            <a:srgbClr val="FFFF00"/>
                          </a:solidFill>
                        </a:rPr>
                        <a:t>?</a:t>
                      </a:r>
                      <a:endParaRPr lang="nl-NL" sz="2000" b="1" dirty="0">
                        <a:solidFill>
                          <a:srgbClr val="FFFF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000" b="1" dirty="0" smtClean="0">
                          <a:solidFill>
                            <a:srgbClr val="FFFF00"/>
                          </a:solidFill>
                        </a:rPr>
                        <a:t>Vraag ↓/ Productie </a:t>
                      </a:r>
                      <a:r>
                        <a:rPr lang="nl-NL" sz="2000" b="1" dirty="0" smtClean="0">
                          <a:solidFill>
                            <a:srgbClr val="FFFF00"/>
                          </a:solidFill>
                        </a:rPr>
                        <a:t>↓ ?</a:t>
                      </a:r>
                      <a:endParaRPr lang="nl-NL" sz="2000" b="1" dirty="0" smtClean="0">
                        <a:solidFill>
                          <a:srgbClr val="FFFF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r>
              <a:tr h="432000">
                <a:tc>
                  <a:txBody>
                    <a:bodyPr/>
                    <a:lstStyle/>
                    <a:p>
                      <a:pPr algn="ctr"/>
                      <a:r>
                        <a:rPr lang="nl-NL" sz="2000" b="1" dirty="0" smtClean="0">
                          <a:solidFill>
                            <a:srgbClr val="FFFF00"/>
                          </a:solidFill>
                        </a:rPr>
                        <a:t>Bezuinigen </a:t>
                      </a:r>
                      <a:r>
                        <a:rPr lang="nl-NL" sz="2000" b="1" dirty="0" smtClean="0">
                          <a:solidFill>
                            <a:srgbClr val="FFFF00"/>
                          </a:solidFill>
                        </a:rPr>
                        <a:t>?</a:t>
                      </a:r>
                      <a:endParaRPr lang="nl-NL" sz="2000" b="1" dirty="0">
                        <a:solidFill>
                          <a:srgbClr val="FFFF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r>
              <a:tr h="432000">
                <a:tc>
                  <a:txBody>
                    <a:bodyPr/>
                    <a:lstStyle/>
                    <a:p>
                      <a:pPr algn="ctr"/>
                      <a:r>
                        <a:rPr lang="nl-NL" sz="2000" b="1" dirty="0" smtClean="0">
                          <a:solidFill>
                            <a:srgbClr val="FFFF00"/>
                          </a:solidFill>
                        </a:rPr>
                        <a:t>Massa </a:t>
                      </a:r>
                      <a:r>
                        <a:rPr lang="nl-NL" sz="2000" b="1" dirty="0" smtClean="0">
                          <a:solidFill>
                            <a:srgbClr val="FFFF00"/>
                          </a:solidFill>
                        </a:rPr>
                        <a:t>ontslagen/</a:t>
                      </a:r>
                    </a:p>
                    <a:p>
                      <a:pPr algn="ctr"/>
                      <a:r>
                        <a:rPr lang="nl-NL" sz="2000" b="1" dirty="0" smtClean="0">
                          <a:solidFill>
                            <a:srgbClr val="FFFF00"/>
                          </a:solidFill>
                        </a:rPr>
                        <a:t>werkeloosheid ?</a:t>
                      </a:r>
                      <a:endParaRPr lang="nl-NL" sz="2000" b="1" dirty="0">
                        <a:solidFill>
                          <a:srgbClr val="FFFF00"/>
                        </a:solidFill>
                      </a:endParaRPr>
                    </a:p>
                  </a:txBody>
                  <a:tcPr marL="135390" marR="135390" marT="67720" marB="67720" anchor="ctr"/>
                </a:tc>
                <a:tc>
                  <a:txBody>
                    <a:bodyPr/>
                    <a:lstStyle/>
                    <a:p>
                      <a:pPr algn="ctr"/>
                      <a:r>
                        <a:rPr lang="nl-NL" sz="1800" b="1" dirty="0" smtClean="0">
                          <a:solidFill>
                            <a:srgbClr val="00B050"/>
                          </a:solidFill>
                        </a:rPr>
                        <a:t>+</a:t>
                      </a:r>
                      <a:endParaRPr lang="nl-NL" sz="1800" b="1" dirty="0">
                        <a:solidFill>
                          <a:srgbClr val="00B050"/>
                        </a:solidFill>
                      </a:endParaRPr>
                    </a:p>
                  </a:txBody>
                  <a:tcPr marL="135390" marR="135390" marT="67720" marB="67720" anchor="ctr"/>
                </a:tc>
                <a:tc>
                  <a:txBody>
                    <a:bodyPr/>
                    <a:lstStyle/>
                    <a:p>
                      <a:pPr algn="ctr"/>
                      <a:r>
                        <a:rPr lang="nl-NL" sz="1800" b="1" dirty="0" smtClean="0">
                          <a:solidFill>
                            <a:srgbClr val="00B050"/>
                          </a:solidFill>
                        </a:rPr>
                        <a:t>+</a:t>
                      </a:r>
                      <a:endParaRPr lang="nl-NL" sz="1800" b="1" dirty="0">
                        <a:solidFill>
                          <a:srgbClr val="00B050"/>
                        </a:solidFill>
                      </a:endParaRPr>
                    </a:p>
                  </a:txBody>
                  <a:tcPr marL="135390" marR="135390" marT="67720" marB="67720" anchor="ctr"/>
                </a:tc>
                <a:tc>
                  <a:txBody>
                    <a:bodyPr/>
                    <a:lstStyle/>
                    <a:p>
                      <a:pPr algn="ctr"/>
                      <a:r>
                        <a:rPr lang="nl-NL" sz="1800" b="1" dirty="0" smtClean="0">
                          <a:solidFill>
                            <a:srgbClr val="00B050"/>
                          </a:solidFill>
                        </a:rPr>
                        <a:t>+</a:t>
                      </a:r>
                      <a:endParaRPr lang="nl-NL" sz="1800" b="1" dirty="0">
                        <a:solidFill>
                          <a:srgbClr val="00B050"/>
                        </a:solidFill>
                      </a:endParaRPr>
                    </a:p>
                  </a:txBody>
                  <a:tcPr marL="135390" marR="135390" marT="67720" marB="67720" anchor="ctr"/>
                </a:tc>
              </a:tr>
              <a:tr h="432000">
                <a:tc>
                  <a:txBody>
                    <a:bodyPr/>
                    <a:lstStyle/>
                    <a:p>
                      <a:pPr algn="ctr"/>
                      <a:r>
                        <a:rPr lang="nl-NL" sz="2000" b="1" dirty="0" smtClean="0">
                          <a:solidFill>
                            <a:srgbClr val="FFFF00"/>
                          </a:solidFill>
                        </a:rPr>
                        <a:t>Minima/pensioenen </a:t>
                      </a:r>
                      <a:r>
                        <a:rPr lang="nl-NL" sz="2000" b="1" dirty="0" smtClean="0">
                          <a:solidFill>
                            <a:srgbClr val="FFFF00"/>
                          </a:solidFill>
                        </a:rPr>
                        <a:t>↓ ?</a:t>
                      </a:r>
                      <a:endParaRPr lang="nl-NL" sz="2000" b="1" dirty="0">
                        <a:solidFill>
                          <a:srgbClr val="FFFF00"/>
                        </a:solidFill>
                      </a:endParaRPr>
                    </a:p>
                  </a:txBody>
                  <a:tcPr marL="135390" marR="135390" marT="67720" marB="67720" anchor="ctr"/>
                </a:tc>
                <a:tc>
                  <a:txBody>
                    <a:bodyPr/>
                    <a:lstStyle/>
                    <a:p>
                      <a:pPr algn="ctr"/>
                      <a:r>
                        <a:rPr lang="nl-NL" sz="1800" b="1" dirty="0" smtClean="0">
                          <a:solidFill>
                            <a:srgbClr val="00B050"/>
                          </a:solidFill>
                        </a:rPr>
                        <a:t>+</a:t>
                      </a:r>
                      <a:endParaRPr lang="nl-NL" sz="1800" b="1" dirty="0">
                        <a:solidFill>
                          <a:srgbClr val="00B05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c>
                  <a:txBody>
                    <a:bodyPr/>
                    <a:lstStyle/>
                    <a:p>
                      <a:pPr algn="ctr"/>
                      <a:r>
                        <a:rPr lang="nl-NL" sz="1800" b="1" dirty="0" smtClean="0">
                          <a:solidFill>
                            <a:srgbClr val="FF0000"/>
                          </a:solidFill>
                        </a:rPr>
                        <a:t>?</a:t>
                      </a:r>
                      <a:endParaRPr lang="nl-NL" sz="1800" b="1" dirty="0">
                        <a:solidFill>
                          <a:srgbClr val="FF0000"/>
                        </a:solidFill>
                      </a:endParaRPr>
                    </a:p>
                  </a:txBody>
                  <a:tcPr marL="135390" marR="135390" marT="67720" marB="67720" anchor="ctr"/>
                </a:tc>
              </a:tr>
            </a:tbl>
          </a:graphicData>
        </a:graphic>
      </p:graphicFrame>
      <p:pic>
        <p:nvPicPr>
          <p:cNvPr id="6" name="Picture 2"/>
          <p:cNvPicPr>
            <a:picLocks noChangeAspect="1" noChangeArrowheads="1"/>
          </p:cNvPicPr>
          <p:nvPr/>
        </p:nvPicPr>
        <p:blipFill>
          <a:blip r:embed="rId3" cstate="print"/>
          <a:srcRect/>
          <a:stretch>
            <a:fillRect/>
          </a:stretch>
        </p:blipFill>
        <p:spPr bwMode="auto">
          <a:xfrm>
            <a:off x="2123728" y="6309320"/>
            <a:ext cx="646176" cy="36004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6588224" y="6309320"/>
            <a:ext cx="646176" cy="3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14-9-2015</a:t>
            </a:r>
            <a:endParaRPr lang="nl-NL"/>
          </a:p>
        </p:txBody>
      </p:sp>
      <p:sp>
        <p:nvSpPr>
          <p:cNvPr id="3" name="Tijdelijke aanduiding voor voettekst 2"/>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4" name="Tijdelijke aanduiding voor dianummer 3"/>
          <p:cNvSpPr>
            <a:spLocks noGrp="1"/>
          </p:cNvSpPr>
          <p:nvPr>
            <p:ph type="sldNum" sz="quarter" idx="12"/>
          </p:nvPr>
        </p:nvSpPr>
        <p:spPr/>
        <p:txBody>
          <a:bodyPr/>
          <a:lstStyle/>
          <a:p>
            <a:fld id="{2D718FF6-DF95-4B12-B3F8-44E3143165A9}" type="slidenum">
              <a:rPr lang="nl-NL" smtClean="0"/>
              <a:pPr/>
              <a:t>12</a:t>
            </a:fld>
            <a:endParaRPr lang="nl-NL"/>
          </a:p>
        </p:txBody>
      </p:sp>
      <p:graphicFrame>
        <p:nvGraphicFramePr>
          <p:cNvPr id="5" name="Tabel 4"/>
          <p:cNvGraphicFramePr>
            <a:graphicFrameLocks noGrp="1"/>
          </p:cNvGraphicFramePr>
          <p:nvPr/>
        </p:nvGraphicFramePr>
        <p:xfrm>
          <a:off x="1" y="0"/>
          <a:ext cx="9143998" cy="6014400"/>
        </p:xfrm>
        <a:graphic>
          <a:graphicData uri="http://schemas.openxmlformats.org/drawingml/2006/table">
            <a:tbl>
              <a:tblPr firstRow="1" bandRow="1">
                <a:tableStyleId>{5940675A-B579-460E-94D1-54222C63F5DA}</a:tableStyleId>
              </a:tblPr>
              <a:tblGrid>
                <a:gridCol w="3154902"/>
                <a:gridCol w="2281193"/>
                <a:gridCol w="2047061"/>
                <a:gridCol w="1660842"/>
              </a:tblGrid>
              <a:tr h="396000">
                <a:tc>
                  <a:txBody>
                    <a:bodyPr/>
                    <a:lstStyle/>
                    <a:p>
                      <a:pPr algn="ctr"/>
                      <a:r>
                        <a:rPr lang="nl-NL" sz="2400" b="1" dirty="0" smtClean="0">
                          <a:solidFill>
                            <a:srgbClr val="FF0000"/>
                          </a:solidFill>
                        </a:rPr>
                        <a:t>OPLOSSINGEN VOOR</a:t>
                      </a:r>
                      <a:endParaRPr lang="nl-NL" sz="2400" b="1" dirty="0">
                        <a:solidFill>
                          <a:srgbClr val="FF0000"/>
                        </a:solidFill>
                      </a:endParaRPr>
                    </a:p>
                  </a:txBody>
                  <a:tcPr marL="135390" marR="135390" marT="67720" marB="67720" anchor="ctr"/>
                </a:tc>
                <a:tc>
                  <a:txBody>
                    <a:bodyPr/>
                    <a:lstStyle/>
                    <a:p>
                      <a:pPr algn="ctr"/>
                      <a:r>
                        <a:rPr lang="nl-NL" sz="2400" b="1" dirty="0" smtClean="0">
                          <a:solidFill>
                            <a:srgbClr val="FF0000"/>
                          </a:solidFill>
                        </a:rPr>
                        <a:t>BASISINKOMEN</a:t>
                      </a:r>
                      <a:endParaRPr lang="nl-NL" sz="2400" b="1" dirty="0">
                        <a:solidFill>
                          <a:srgbClr val="FF0000"/>
                        </a:solidFill>
                      </a:endParaRPr>
                    </a:p>
                  </a:txBody>
                  <a:tcPr marL="135390" marR="135390" marT="67720" marB="67720" anchor="ctr"/>
                </a:tc>
                <a:tc>
                  <a:txBody>
                    <a:bodyPr/>
                    <a:lstStyle/>
                    <a:p>
                      <a:pPr algn="ctr"/>
                      <a:r>
                        <a:rPr lang="nl-NL" sz="2400" b="1" dirty="0" smtClean="0">
                          <a:solidFill>
                            <a:srgbClr val="FF0000"/>
                          </a:solidFill>
                        </a:rPr>
                        <a:t>BASISBAAN</a:t>
                      </a:r>
                      <a:endParaRPr lang="nl-NL" sz="2400" b="1" dirty="0">
                        <a:solidFill>
                          <a:srgbClr val="FF0000"/>
                        </a:solidFill>
                      </a:endParaRPr>
                    </a:p>
                  </a:txBody>
                  <a:tcPr marL="135390" marR="135390" marT="67720" marB="67720" anchor="ctr"/>
                </a:tc>
                <a:tc>
                  <a:txBody>
                    <a:bodyPr/>
                    <a:lstStyle/>
                    <a:p>
                      <a:pPr algn="ctr"/>
                      <a:r>
                        <a:rPr lang="nl-NL" sz="2400" b="1" dirty="0" smtClean="0">
                          <a:solidFill>
                            <a:srgbClr val="FF0000"/>
                          </a:solidFill>
                        </a:rPr>
                        <a:t>PROHEF</a:t>
                      </a:r>
                      <a:endParaRPr lang="nl-NL" sz="2400" b="1" dirty="0">
                        <a:solidFill>
                          <a:srgbClr val="FF0000"/>
                        </a:solidFill>
                      </a:endParaRPr>
                    </a:p>
                  </a:txBody>
                  <a:tcPr marL="135390" marR="135390" marT="67720" marB="67720" anchor="ctr"/>
                </a:tc>
              </a:tr>
              <a:tr h="432000">
                <a:tc>
                  <a:txBody>
                    <a:bodyPr/>
                    <a:lstStyle/>
                    <a:p>
                      <a:pPr algn="ctr"/>
                      <a:r>
                        <a:rPr lang="nl-NL" sz="2400" b="1" dirty="0" smtClean="0">
                          <a:solidFill>
                            <a:srgbClr val="FFFF00"/>
                          </a:solidFill>
                        </a:rPr>
                        <a:t>Regelgeving ↓ ?</a:t>
                      </a:r>
                      <a:endParaRPr lang="nl-NL" sz="2400" b="1" dirty="0">
                        <a:solidFill>
                          <a:srgbClr val="FFFF00"/>
                        </a:solidFill>
                      </a:endParaRPr>
                    </a:p>
                  </a:txBody>
                  <a:tcPr marL="135390" marR="135390" marT="67720" marB="67720" anchor="ctr"/>
                </a:tc>
                <a:tc>
                  <a:txBody>
                    <a:bodyPr/>
                    <a:lstStyle/>
                    <a:p>
                      <a:pPr algn="ctr"/>
                      <a:r>
                        <a:rPr lang="nl-NL" sz="2400" dirty="0" smtClean="0">
                          <a:solidFill>
                            <a:srgbClr val="00B050"/>
                          </a:solidFill>
                        </a:rPr>
                        <a:t>+</a:t>
                      </a:r>
                      <a:endParaRPr lang="nl-NL" sz="2400" dirty="0">
                        <a:solidFill>
                          <a:srgbClr val="00B050"/>
                        </a:solidFill>
                      </a:endParaRPr>
                    </a:p>
                  </a:txBody>
                  <a:tcPr marL="135390" marR="135390" marT="67720" marB="67720" anchor="ctr"/>
                </a:tc>
                <a:tc>
                  <a:txBody>
                    <a:bodyPr/>
                    <a:lstStyle/>
                    <a:p>
                      <a:pPr algn="ctr"/>
                      <a:r>
                        <a:rPr lang="nl-NL" sz="2400" dirty="0" smtClean="0">
                          <a:solidFill>
                            <a:srgbClr val="FF0000"/>
                          </a:solidFill>
                        </a:rPr>
                        <a:t>?</a:t>
                      </a:r>
                      <a:endParaRPr lang="nl-NL" sz="2400" dirty="0">
                        <a:solidFill>
                          <a:srgbClr val="FF00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r>
              <a:tr h="432000">
                <a:tc>
                  <a:txBody>
                    <a:bodyPr/>
                    <a:lstStyle/>
                    <a:p>
                      <a:pPr algn="ctr"/>
                      <a:r>
                        <a:rPr lang="nl-NL" sz="2400" b="1" strike="sngStrike" dirty="0" smtClean="0">
                          <a:solidFill>
                            <a:srgbClr val="FFFF00"/>
                          </a:solidFill>
                        </a:rPr>
                        <a:t>Discriminatie </a:t>
                      </a:r>
                      <a:r>
                        <a:rPr lang="nl-NL" sz="2400" b="1" u="none" strike="noStrike" dirty="0" smtClean="0">
                          <a:solidFill>
                            <a:srgbClr val="FFFF00"/>
                          </a:solidFill>
                        </a:rPr>
                        <a:t> ?</a:t>
                      </a:r>
                      <a:endParaRPr lang="nl-NL" sz="2400" b="1" u="none" strike="noStrike" dirty="0">
                        <a:solidFill>
                          <a:srgbClr val="FFFF00"/>
                        </a:solidFill>
                      </a:endParaRPr>
                    </a:p>
                  </a:txBody>
                  <a:tcPr marL="135390" marR="135390" marT="67720" marB="67720" anchor="ctr"/>
                </a:tc>
                <a:tc>
                  <a:txBody>
                    <a:bodyPr/>
                    <a:lstStyle/>
                    <a:p>
                      <a:pPr algn="ctr"/>
                      <a:r>
                        <a:rPr lang="nl-NL" sz="2400" dirty="0" smtClean="0">
                          <a:solidFill>
                            <a:srgbClr val="00B050"/>
                          </a:solidFill>
                        </a:rPr>
                        <a:t>+</a:t>
                      </a:r>
                      <a:endParaRPr lang="nl-NL" sz="2400" dirty="0">
                        <a:solidFill>
                          <a:srgbClr val="00B050"/>
                        </a:solidFill>
                      </a:endParaRPr>
                    </a:p>
                  </a:txBody>
                  <a:tcPr marL="135390" marR="135390" marT="67720" marB="67720" anchor="ctr"/>
                </a:tc>
                <a:tc>
                  <a:txBody>
                    <a:bodyPr/>
                    <a:lstStyle/>
                    <a:p>
                      <a:pPr algn="ctr"/>
                      <a:r>
                        <a:rPr lang="nl-NL" sz="2400" dirty="0" smtClean="0">
                          <a:solidFill>
                            <a:srgbClr val="FF0000"/>
                          </a:solidFill>
                        </a:rPr>
                        <a:t>-</a:t>
                      </a:r>
                      <a:endParaRPr lang="nl-NL" sz="2400" dirty="0">
                        <a:solidFill>
                          <a:srgbClr val="FF00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400" b="1" strike="sngStrike" dirty="0" smtClean="0">
                          <a:solidFill>
                            <a:srgbClr val="FFFF00"/>
                          </a:solidFill>
                        </a:rPr>
                        <a:t>Bevoogding</a:t>
                      </a:r>
                      <a:r>
                        <a:rPr lang="nl-NL" sz="2400" b="1" strike="sngStrike" baseline="0" dirty="0" smtClean="0">
                          <a:solidFill>
                            <a:srgbClr val="FFFF00"/>
                          </a:solidFill>
                        </a:rPr>
                        <a:t> </a:t>
                      </a:r>
                      <a:r>
                        <a:rPr lang="nl-NL" sz="2400" b="1" strike="noStrike" baseline="0" dirty="0" smtClean="0">
                          <a:solidFill>
                            <a:srgbClr val="FFFF00"/>
                          </a:solidFill>
                        </a:rPr>
                        <a:t> ?</a:t>
                      </a:r>
                      <a:endParaRPr lang="nl-NL" sz="2400" b="1" strike="noStrike" dirty="0" smtClean="0">
                        <a:solidFill>
                          <a:srgbClr val="FFFF00"/>
                        </a:solidFill>
                      </a:endParaRPr>
                    </a:p>
                  </a:txBody>
                  <a:tcPr marL="135390" marR="135390" marT="67720" marB="67720" anchor="ctr"/>
                </a:tc>
                <a:tc>
                  <a:txBody>
                    <a:bodyPr/>
                    <a:lstStyle/>
                    <a:p>
                      <a:pPr algn="ctr"/>
                      <a:r>
                        <a:rPr lang="nl-NL" sz="2400" dirty="0" smtClean="0">
                          <a:solidFill>
                            <a:srgbClr val="00B050"/>
                          </a:solidFill>
                        </a:rPr>
                        <a:t>+</a:t>
                      </a:r>
                      <a:endParaRPr lang="nl-NL" sz="2400" dirty="0">
                        <a:solidFill>
                          <a:srgbClr val="00B050"/>
                        </a:solidFill>
                      </a:endParaRPr>
                    </a:p>
                  </a:txBody>
                  <a:tcPr marL="135390" marR="135390" marT="67720" marB="67720" anchor="ctr"/>
                </a:tc>
                <a:tc>
                  <a:txBody>
                    <a:bodyPr/>
                    <a:lstStyle/>
                    <a:p>
                      <a:pPr algn="ctr"/>
                      <a:r>
                        <a:rPr lang="nl-NL" sz="2400" dirty="0" smtClean="0">
                          <a:solidFill>
                            <a:srgbClr val="FF0000"/>
                          </a:solidFill>
                        </a:rPr>
                        <a:t>-</a:t>
                      </a:r>
                      <a:endParaRPr lang="nl-NL" sz="2400" dirty="0">
                        <a:solidFill>
                          <a:srgbClr val="FF00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400" b="1" strike="sngStrike" dirty="0" smtClean="0">
                          <a:solidFill>
                            <a:srgbClr val="FFFF00"/>
                          </a:solidFill>
                        </a:rPr>
                        <a:t>Controle</a:t>
                      </a:r>
                      <a:r>
                        <a:rPr lang="nl-NL" sz="2400" b="1" strike="noStrike" dirty="0" smtClean="0">
                          <a:solidFill>
                            <a:srgbClr val="FFFF00"/>
                          </a:solidFill>
                        </a:rPr>
                        <a:t> ?</a:t>
                      </a:r>
                      <a:endParaRPr lang="nl-NL" sz="2400" b="1" strike="noStrike" dirty="0" smtClean="0">
                        <a:solidFill>
                          <a:srgbClr val="FFFF00"/>
                        </a:solidFill>
                      </a:endParaRPr>
                    </a:p>
                  </a:txBody>
                  <a:tcPr marL="135390" marR="135390" marT="67720" marB="67720" anchor="ctr"/>
                </a:tc>
                <a:tc>
                  <a:txBody>
                    <a:bodyPr/>
                    <a:lstStyle/>
                    <a:p>
                      <a:pPr algn="ctr"/>
                      <a:r>
                        <a:rPr lang="nl-NL" sz="2400" dirty="0" smtClean="0">
                          <a:solidFill>
                            <a:srgbClr val="00B050"/>
                          </a:solidFill>
                        </a:rPr>
                        <a:t>+</a:t>
                      </a:r>
                      <a:endParaRPr lang="nl-NL" sz="2400" dirty="0">
                        <a:solidFill>
                          <a:srgbClr val="00B050"/>
                        </a:solidFill>
                      </a:endParaRPr>
                    </a:p>
                  </a:txBody>
                  <a:tcPr marL="135390" marR="135390" marT="67720" marB="67720" anchor="ctr"/>
                </a:tc>
                <a:tc>
                  <a:txBody>
                    <a:bodyPr/>
                    <a:lstStyle/>
                    <a:p>
                      <a:pPr algn="ctr"/>
                      <a:r>
                        <a:rPr lang="nl-NL" sz="2400" dirty="0" smtClean="0">
                          <a:solidFill>
                            <a:srgbClr val="FF0000"/>
                          </a:solidFill>
                        </a:rPr>
                        <a:t>-</a:t>
                      </a:r>
                      <a:endParaRPr lang="nl-NL" sz="2400" dirty="0">
                        <a:solidFill>
                          <a:srgbClr val="FF00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400" b="1" strike="sngStrike" dirty="0" smtClean="0">
                          <a:solidFill>
                            <a:srgbClr val="FFFF00"/>
                          </a:solidFill>
                        </a:rPr>
                        <a:t>≤ Armoedegrens</a:t>
                      </a:r>
                      <a:r>
                        <a:rPr lang="nl-NL" sz="2400" b="1" strike="noStrike" dirty="0" smtClean="0">
                          <a:solidFill>
                            <a:srgbClr val="FFFF00"/>
                          </a:solidFill>
                        </a:rPr>
                        <a:t> ?</a:t>
                      </a:r>
                      <a:endParaRPr lang="nl-NL" sz="2400" b="1" strike="noStrike" dirty="0" smtClean="0">
                        <a:solidFill>
                          <a:srgbClr val="FFFF00"/>
                        </a:solidFill>
                      </a:endParaRPr>
                    </a:p>
                  </a:txBody>
                  <a:tcPr marL="135390" marR="135390" marT="67720" marB="67720" anchor="ctr"/>
                </a:tc>
                <a:tc>
                  <a:txBody>
                    <a:bodyPr/>
                    <a:lstStyle/>
                    <a:p>
                      <a:pPr algn="ctr"/>
                      <a:r>
                        <a:rPr lang="nl-NL" sz="2400" dirty="0" smtClean="0">
                          <a:solidFill>
                            <a:srgbClr val="00B050"/>
                          </a:solidFill>
                        </a:rPr>
                        <a:t>+</a:t>
                      </a:r>
                      <a:endParaRPr lang="nl-NL" sz="2400" dirty="0">
                        <a:solidFill>
                          <a:srgbClr val="00B050"/>
                        </a:solidFill>
                      </a:endParaRPr>
                    </a:p>
                  </a:txBody>
                  <a:tcPr marL="135390" marR="135390" marT="67720" marB="67720" anchor="ctr"/>
                </a:tc>
                <a:tc>
                  <a:txBody>
                    <a:bodyPr/>
                    <a:lstStyle/>
                    <a:p>
                      <a:pPr algn="ctr"/>
                      <a:r>
                        <a:rPr lang="nl-NL" sz="2400" dirty="0" smtClean="0">
                          <a:solidFill>
                            <a:srgbClr val="FF0000"/>
                          </a:solidFill>
                        </a:rPr>
                        <a:t>-</a:t>
                      </a:r>
                      <a:endParaRPr lang="nl-NL" sz="2400" dirty="0">
                        <a:solidFill>
                          <a:srgbClr val="FF00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r>
              <a:tr h="432000">
                <a:tc>
                  <a:txBody>
                    <a:bodyPr/>
                    <a:lstStyle/>
                    <a:p>
                      <a:pPr algn="ctr"/>
                      <a:r>
                        <a:rPr lang="nl-NL" sz="2400" b="1" dirty="0" smtClean="0">
                          <a:solidFill>
                            <a:srgbClr val="FFFF00"/>
                          </a:solidFill>
                        </a:rPr>
                        <a:t>“arbeidsaanbod” ?</a:t>
                      </a:r>
                      <a:endParaRPr lang="nl-NL" sz="2400" b="1" dirty="0">
                        <a:solidFill>
                          <a:srgbClr val="FFFF00"/>
                        </a:solidFill>
                      </a:endParaRPr>
                    </a:p>
                  </a:txBody>
                  <a:tcPr marL="135390" marR="135390" marT="67720" marB="67720" anchor="ctr"/>
                </a:tc>
                <a:tc>
                  <a:txBody>
                    <a:bodyPr/>
                    <a:lstStyle/>
                    <a:p>
                      <a:pPr algn="ctr"/>
                      <a:r>
                        <a:rPr lang="nl-NL" sz="2400" dirty="0" smtClean="0">
                          <a:solidFill>
                            <a:srgbClr val="00B050"/>
                          </a:solidFill>
                        </a:rPr>
                        <a:t>↑</a:t>
                      </a:r>
                      <a:endParaRPr lang="nl-NL" sz="2400" dirty="0">
                        <a:solidFill>
                          <a:srgbClr val="00B050"/>
                        </a:solidFill>
                      </a:endParaRPr>
                    </a:p>
                  </a:txBody>
                  <a:tcPr marL="135390" marR="135390" marT="67720" marB="67720" anchor="ctr"/>
                </a:tc>
                <a:tc>
                  <a:txBody>
                    <a:bodyPr/>
                    <a:lstStyle/>
                    <a:p>
                      <a:pPr algn="ctr"/>
                      <a:r>
                        <a:rPr lang="nl-NL" sz="2400" dirty="0" smtClean="0">
                          <a:solidFill>
                            <a:srgbClr val="FF0000"/>
                          </a:solidFill>
                        </a:rPr>
                        <a:t>Arbeidsdwang </a:t>
                      </a:r>
                      <a:endParaRPr lang="nl-NL" sz="2400" dirty="0">
                        <a:solidFill>
                          <a:srgbClr val="FF0000"/>
                        </a:solidFill>
                      </a:endParaRPr>
                    </a:p>
                  </a:txBody>
                  <a:tcPr marL="135390" marR="135390" marT="67720" marB="67720" anchor="ctr"/>
                </a:tc>
                <a:tc>
                  <a:txBody>
                    <a:bodyPr/>
                    <a:lstStyle/>
                    <a:p>
                      <a:pPr algn="ctr"/>
                      <a:r>
                        <a:rPr lang="nl-NL" sz="2400" dirty="0" smtClean="0"/>
                        <a:t>±</a:t>
                      </a:r>
                      <a:endParaRPr lang="nl-NL" sz="2400" dirty="0"/>
                    </a:p>
                  </a:txBody>
                  <a:tcPr marL="135390" marR="135390" marT="67720" marB="67720" anchor="ctr"/>
                </a:tc>
              </a:tr>
              <a:tr h="432000">
                <a:tc>
                  <a:txBody>
                    <a:bodyPr/>
                    <a:lstStyle/>
                    <a:p>
                      <a:pPr algn="ctr"/>
                      <a:r>
                        <a:rPr lang="nl-NL" sz="2400" b="1" dirty="0" smtClean="0">
                          <a:solidFill>
                            <a:srgbClr val="FFFF00"/>
                          </a:solidFill>
                        </a:rPr>
                        <a:t>Sociale cohesie  ?</a:t>
                      </a:r>
                      <a:endParaRPr lang="nl-NL" sz="2400" b="1" dirty="0">
                        <a:solidFill>
                          <a:srgbClr val="FFFF00"/>
                        </a:solidFill>
                      </a:endParaRPr>
                    </a:p>
                  </a:txBody>
                  <a:tcPr marL="135390" marR="135390" marT="67720" marB="67720" anchor="ctr"/>
                </a:tc>
                <a:tc>
                  <a:txBody>
                    <a:bodyPr/>
                    <a:lstStyle/>
                    <a:p>
                      <a:pPr algn="ctr"/>
                      <a:r>
                        <a:rPr lang="nl-NL" sz="2400" dirty="0" smtClean="0">
                          <a:solidFill>
                            <a:srgbClr val="00B050"/>
                          </a:solidFill>
                        </a:rPr>
                        <a:t>↑</a:t>
                      </a:r>
                      <a:endParaRPr lang="nl-NL" sz="2400" dirty="0">
                        <a:solidFill>
                          <a:srgbClr val="00B050"/>
                        </a:solidFill>
                      </a:endParaRPr>
                    </a:p>
                  </a:txBody>
                  <a:tcPr marL="135390" marR="135390" marT="67720" marB="67720" anchor="ctr"/>
                </a:tc>
                <a:tc>
                  <a:txBody>
                    <a:bodyPr/>
                    <a:lstStyle/>
                    <a:p>
                      <a:pPr algn="ctr"/>
                      <a:r>
                        <a:rPr lang="nl-NL" sz="2400" dirty="0" smtClean="0">
                          <a:solidFill>
                            <a:srgbClr val="FF0000"/>
                          </a:solidFill>
                        </a:rPr>
                        <a:t>?</a:t>
                      </a:r>
                      <a:endParaRPr lang="nl-NL" sz="2400" dirty="0">
                        <a:solidFill>
                          <a:srgbClr val="FF00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r>
              <a:tr h="432000">
                <a:tc>
                  <a:txBody>
                    <a:bodyPr/>
                    <a:lstStyle/>
                    <a:p>
                      <a:pPr algn="ctr"/>
                      <a:r>
                        <a:rPr lang="nl-NL" sz="2400" b="1" dirty="0" smtClean="0">
                          <a:solidFill>
                            <a:srgbClr val="FFFF00"/>
                          </a:solidFill>
                        </a:rPr>
                        <a:t>Fraude ?</a:t>
                      </a:r>
                      <a:endParaRPr lang="nl-NL" sz="2400" b="1" dirty="0">
                        <a:solidFill>
                          <a:srgbClr val="FFFF00"/>
                        </a:solidFill>
                      </a:endParaRPr>
                    </a:p>
                  </a:txBody>
                  <a:tcPr marL="135390" marR="135390" marT="67720" marB="67720" anchor="ctr"/>
                </a:tc>
                <a:tc>
                  <a:txBody>
                    <a:bodyPr/>
                    <a:lstStyle/>
                    <a:p>
                      <a:pPr algn="ctr"/>
                      <a:r>
                        <a:rPr lang="nl-NL" sz="2400" dirty="0" smtClean="0">
                          <a:solidFill>
                            <a:srgbClr val="00B050"/>
                          </a:solidFill>
                        </a:rPr>
                        <a:t>-</a:t>
                      </a:r>
                      <a:endParaRPr lang="nl-NL" sz="2400" dirty="0">
                        <a:solidFill>
                          <a:srgbClr val="00B050"/>
                        </a:solidFill>
                      </a:endParaRPr>
                    </a:p>
                  </a:txBody>
                  <a:tcPr marL="135390" marR="135390" marT="67720" marB="67720" anchor="ctr"/>
                </a:tc>
                <a:tc>
                  <a:txBody>
                    <a:bodyPr/>
                    <a:lstStyle/>
                    <a:p>
                      <a:pPr algn="ctr"/>
                      <a:r>
                        <a:rPr lang="nl-NL" sz="2400" dirty="0" smtClean="0">
                          <a:solidFill>
                            <a:srgbClr val="FF0000"/>
                          </a:solidFill>
                        </a:rPr>
                        <a:t>? </a:t>
                      </a:r>
                      <a:endParaRPr lang="nl-NL" sz="2400" dirty="0">
                        <a:solidFill>
                          <a:srgbClr val="FF00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400" b="1" dirty="0" smtClean="0">
                          <a:solidFill>
                            <a:srgbClr val="FFFF00"/>
                          </a:solidFill>
                        </a:rPr>
                        <a:t>Uitkeringen ? </a:t>
                      </a:r>
                      <a:endParaRPr lang="nl-NL" sz="2400" b="1" dirty="0">
                        <a:solidFill>
                          <a:srgbClr val="FFFF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c>
                  <a:txBody>
                    <a:bodyPr/>
                    <a:lstStyle/>
                    <a:p>
                      <a:pPr algn="ctr"/>
                      <a:r>
                        <a:rPr lang="nl-NL" sz="2400" dirty="0" smtClean="0">
                          <a:solidFill>
                            <a:srgbClr val="FF0000"/>
                          </a:solidFill>
                        </a:rPr>
                        <a:t>?</a:t>
                      </a:r>
                      <a:endParaRPr lang="nl-NL" sz="2400" dirty="0">
                        <a:solidFill>
                          <a:srgbClr val="FF00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r>
              <a:tr h="432000">
                <a:tc>
                  <a:txBody>
                    <a:bodyPr/>
                    <a:lstStyle/>
                    <a:p>
                      <a:pPr algn="ctr"/>
                      <a:r>
                        <a:rPr lang="nl-NL" sz="2400" b="1" dirty="0" smtClean="0">
                          <a:solidFill>
                            <a:srgbClr val="FFFF00"/>
                          </a:solidFill>
                        </a:rPr>
                        <a:t>Zwart werken?</a:t>
                      </a:r>
                      <a:endParaRPr lang="nl-NL" sz="2400" b="1" dirty="0">
                        <a:solidFill>
                          <a:srgbClr val="FFFF00"/>
                        </a:solidFill>
                      </a:endParaRPr>
                    </a:p>
                  </a:txBody>
                  <a:tcPr marL="135390" marR="135390" marT="67720" marB="67720" anchor="ctr"/>
                </a:tc>
                <a:tc>
                  <a:txBody>
                    <a:bodyPr/>
                    <a:lstStyle/>
                    <a:p>
                      <a:pPr algn="ctr"/>
                      <a:r>
                        <a:rPr lang="nl-NL" sz="2400" b="1" dirty="0" smtClean="0">
                          <a:solidFill>
                            <a:srgbClr val="00B050"/>
                          </a:solidFill>
                        </a:rPr>
                        <a:t>-</a:t>
                      </a:r>
                      <a:endParaRPr lang="nl-NL" sz="2400" b="1" dirty="0">
                        <a:solidFill>
                          <a:srgbClr val="00B050"/>
                        </a:solidFill>
                      </a:endParaRPr>
                    </a:p>
                  </a:txBody>
                  <a:tcPr marL="135390" marR="135390" marT="67720" marB="67720" anchor="ctr"/>
                </a:tc>
                <a:tc>
                  <a:txBody>
                    <a:bodyPr/>
                    <a:lstStyle/>
                    <a:p>
                      <a:pPr algn="ctr"/>
                      <a:r>
                        <a:rPr lang="nl-NL" sz="2400" dirty="0" smtClean="0">
                          <a:solidFill>
                            <a:srgbClr val="FF0000"/>
                          </a:solidFill>
                        </a:rPr>
                        <a:t>?</a:t>
                      </a:r>
                      <a:endParaRPr lang="nl-NL" sz="2400" dirty="0">
                        <a:solidFill>
                          <a:srgbClr val="FF00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r>
              <a:tr h="432000">
                <a:tc>
                  <a:txBody>
                    <a:bodyPr/>
                    <a:lstStyle/>
                    <a:p>
                      <a:pPr algn="ctr"/>
                      <a:r>
                        <a:rPr lang="nl-NL" sz="2400" b="1" dirty="0" smtClean="0">
                          <a:solidFill>
                            <a:srgbClr val="FFFF00"/>
                          </a:solidFill>
                        </a:rPr>
                        <a:t>Verdringing ?</a:t>
                      </a:r>
                      <a:endParaRPr lang="nl-NL" sz="2400" b="1" dirty="0">
                        <a:solidFill>
                          <a:srgbClr val="FFFF00"/>
                        </a:solidFill>
                      </a:endParaRPr>
                    </a:p>
                  </a:txBody>
                  <a:tcPr marL="135390" marR="135390" marT="67720" marB="67720" anchor="ctr"/>
                </a:tc>
                <a:tc>
                  <a:txBody>
                    <a:bodyPr/>
                    <a:lstStyle/>
                    <a:p>
                      <a:pPr algn="ctr"/>
                      <a:r>
                        <a:rPr lang="nl-NL" sz="2400" b="1" dirty="0" smtClean="0">
                          <a:solidFill>
                            <a:srgbClr val="00B050"/>
                          </a:solidFill>
                        </a:rPr>
                        <a:t>-</a:t>
                      </a:r>
                      <a:endParaRPr lang="nl-NL" sz="2400" b="1" dirty="0">
                        <a:solidFill>
                          <a:srgbClr val="00B05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r>
            </a:tbl>
          </a:graphicData>
        </a:graphic>
      </p:graphicFrame>
      <p:pic>
        <p:nvPicPr>
          <p:cNvPr id="6" name="Picture 2"/>
          <p:cNvPicPr>
            <a:picLocks noChangeAspect="1" noChangeArrowheads="1"/>
          </p:cNvPicPr>
          <p:nvPr/>
        </p:nvPicPr>
        <p:blipFill>
          <a:blip r:embed="rId2" cstate="print"/>
          <a:srcRect/>
          <a:stretch>
            <a:fillRect/>
          </a:stretch>
        </p:blipFill>
        <p:spPr bwMode="auto">
          <a:xfrm>
            <a:off x="2123728" y="6309320"/>
            <a:ext cx="646176" cy="36004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a:off x="6516216" y="6309320"/>
            <a:ext cx="646176" cy="3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6B029A20-7132-4A5C-9574-9D508DCDB974}" type="slidenum">
              <a:rPr lang="nl-NL" smtClean="0"/>
              <a:pPr/>
              <a:t>13</a:t>
            </a:fld>
            <a:endParaRPr lang="nl-NL"/>
          </a:p>
        </p:txBody>
      </p:sp>
      <p:graphicFrame>
        <p:nvGraphicFramePr>
          <p:cNvPr id="7" name="Tabel 6"/>
          <p:cNvGraphicFramePr>
            <a:graphicFrameLocks noGrp="1"/>
          </p:cNvGraphicFramePr>
          <p:nvPr/>
        </p:nvGraphicFramePr>
        <p:xfrm>
          <a:off x="197769" y="188638"/>
          <a:ext cx="8748463" cy="5572125"/>
        </p:xfrm>
        <a:graphic>
          <a:graphicData uri="http://schemas.openxmlformats.org/drawingml/2006/table">
            <a:tbl>
              <a:tblPr/>
              <a:tblGrid>
                <a:gridCol w="701823"/>
                <a:gridCol w="7200800"/>
                <a:gridCol w="845840"/>
              </a:tblGrid>
              <a:tr h="484924">
                <a:tc>
                  <a:txBody>
                    <a:bodyPr/>
                    <a:lstStyle/>
                    <a:p>
                      <a:pPr algn="ctr" fontAlgn="t"/>
                      <a:r>
                        <a:rPr lang="nl-NL" sz="4000" b="1" i="0" u="none" strike="noStrike" dirty="0" smtClean="0">
                          <a:solidFill>
                            <a:srgbClr val="FF0000"/>
                          </a:solidFill>
                          <a:latin typeface="+mn-lt"/>
                        </a:rPr>
                        <a:t>NU</a:t>
                      </a:r>
                      <a:endParaRPr lang="nl-NL" sz="4000" b="1" i="0" u="none" strike="noStrike" dirty="0">
                        <a:solidFill>
                          <a:srgbClr val="FF0000"/>
                        </a:solidFill>
                        <a:latin typeface="+mn-lt"/>
                      </a:endParaRPr>
                    </a:p>
                  </a:txBody>
                  <a:tcPr marL="9525" marR="9525" marT="9525" marB="0" anchor="ctr">
                    <a:lnL>
                      <a:noFill/>
                    </a:lnL>
                    <a:lnR>
                      <a:noFill/>
                    </a:lnR>
                    <a:lnT>
                      <a:noFill/>
                    </a:lnT>
                    <a:lnB>
                      <a:noFill/>
                    </a:lnB>
                  </a:tcPr>
                </a:tc>
                <a:tc>
                  <a:txBody>
                    <a:bodyPr/>
                    <a:lstStyle/>
                    <a:p>
                      <a:pPr algn="ctr" fontAlgn="t"/>
                      <a:r>
                        <a:rPr lang="nl-NL" sz="4000" b="1" i="0" u="none" strike="noStrike" dirty="0" smtClean="0">
                          <a:solidFill>
                            <a:srgbClr val="FF0000"/>
                          </a:solidFill>
                          <a:latin typeface="+mn-lt"/>
                        </a:rPr>
                        <a:t>MAATSCHAPPELIJKE ZEKERHEID</a:t>
                      </a:r>
                      <a:endParaRPr lang="nl-NL" sz="4000" b="1" i="0" u="none" strike="noStrike" dirty="0">
                        <a:solidFill>
                          <a:srgbClr val="FF0000"/>
                        </a:solidFill>
                        <a:latin typeface="+mn-lt"/>
                      </a:endParaRPr>
                    </a:p>
                  </a:txBody>
                  <a:tcPr marL="9525" marR="9525" marT="9525" marB="0" anchor="ctr">
                    <a:lnL>
                      <a:noFill/>
                    </a:lnL>
                    <a:lnR>
                      <a:noFill/>
                    </a:lnR>
                    <a:lnT>
                      <a:noFill/>
                    </a:lnT>
                    <a:lnB>
                      <a:noFill/>
                    </a:lnB>
                  </a:tcPr>
                </a:tc>
                <a:tc>
                  <a:txBody>
                    <a:bodyPr/>
                    <a:lstStyle/>
                    <a:p>
                      <a:pPr algn="ctr" fontAlgn="t"/>
                      <a:r>
                        <a:rPr lang="nl-NL" sz="4000" b="1" i="0" u="none" strike="noStrike" dirty="0" err="1" smtClean="0">
                          <a:solidFill>
                            <a:srgbClr val="FF0000"/>
                          </a:solidFill>
                          <a:latin typeface="+mn-lt"/>
                        </a:rPr>
                        <a:t>VBi</a:t>
                      </a:r>
                      <a:endParaRPr lang="nl-NL" sz="4000" b="1" i="0" u="none" strike="noStrike" dirty="0">
                        <a:solidFill>
                          <a:srgbClr val="FF0000"/>
                        </a:solidFill>
                        <a:latin typeface="+mn-lt"/>
                      </a:endParaRPr>
                    </a:p>
                  </a:txBody>
                  <a:tcPr marL="9525" marR="9525" marT="9525" marB="0" anchor="ctr">
                    <a:lnL>
                      <a:noFill/>
                    </a:lnL>
                    <a:lnR>
                      <a:noFill/>
                    </a:lnR>
                    <a:lnT>
                      <a:noFill/>
                    </a:lnT>
                    <a:lnB>
                      <a:noFill/>
                    </a:lnB>
                  </a:tcPr>
                </a:tc>
              </a:tr>
              <a:tr h="541974">
                <a:tc>
                  <a:txBody>
                    <a:bodyPr/>
                    <a:lstStyle/>
                    <a:p>
                      <a:pPr algn="ctr" fontAlgn="b"/>
                      <a:r>
                        <a:rPr lang="nl-NL" sz="4000" b="1" i="0" u="none" strike="noStrike" dirty="0">
                          <a:solidFill>
                            <a:srgbClr val="FF0000"/>
                          </a:solidFill>
                          <a:latin typeface="+mn-lt"/>
                          <a:cs typeface="Arial" pitchFamily="34" charset="0"/>
                        </a:rPr>
                        <a:t>↓</a:t>
                      </a:r>
                    </a:p>
                  </a:txBody>
                  <a:tcPr marL="9525" marR="9525" marT="9525" marB="0" anchor="b">
                    <a:lnL>
                      <a:noFill/>
                    </a:lnL>
                    <a:lnR>
                      <a:noFill/>
                    </a:lnR>
                    <a:lnT>
                      <a:noFill/>
                    </a:lnT>
                    <a:lnB>
                      <a:noFill/>
                    </a:lnB>
                  </a:tcPr>
                </a:tc>
                <a:tc>
                  <a:txBody>
                    <a:bodyPr/>
                    <a:lstStyle/>
                    <a:p>
                      <a:pPr algn="ctr" fontAlgn="b"/>
                      <a:r>
                        <a:rPr lang="nl-NL" sz="4000" b="1" i="0" u="none" strike="noStrike" dirty="0">
                          <a:solidFill>
                            <a:srgbClr val="FFFF00"/>
                          </a:solidFill>
                          <a:latin typeface="+mn-lt"/>
                          <a:cs typeface="Arial" pitchFamily="34" charset="0"/>
                        </a:rPr>
                        <a:t>Kosten die de pan uitrijzen</a:t>
                      </a:r>
                    </a:p>
                  </a:txBody>
                  <a:tcPr marL="9525" marR="9525" marT="9525" marB="0" anchor="b">
                    <a:lnL>
                      <a:noFill/>
                    </a:lnL>
                    <a:lnR>
                      <a:noFill/>
                    </a:lnR>
                    <a:lnT>
                      <a:noFill/>
                    </a:lnT>
                    <a:lnB>
                      <a:noFill/>
                    </a:lnB>
                  </a:tcPr>
                </a:tc>
                <a:tc>
                  <a:txBody>
                    <a:bodyPr/>
                    <a:lstStyle/>
                    <a:p>
                      <a:pPr algn="ctr" fontAlgn="b"/>
                      <a:r>
                        <a:rPr lang="nl-NL" sz="4000" b="1" i="0" u="none" strike="noStrike" dirty="0">
                          <a:solidFill>
                            <a:srgbClr val="00B050"/>
                          </a:solidFill>
                          <a:latin typeface="+mn-lt"/>
                          <a:cs typeface="Arial" pitchFamily="34" charset="0"/>
                        </a:rPr>
                        <a:t>↑</a:t>
                      </a:r>
                    </a:p>
                  </a:txBody>
                  <a:tcPr marL="9525" marR="9525" marT="9525" marB="0" anchor="b">
                    <a:lnL>
                      <a:noFill/>
                    </a:lnL>
                    <a:lnR>
                      <a:noFill/>
                    </a:lnR>
                    <a:lnT>
                      <a:noFill/>
                    </a:lnT>
                    <a:lnB>
                      <a:noFill/>
                    </a:lnB>
                  </a:tcPr>
                </a:tc>
              </a:tr>
              <a:tr h="541974">
                <a:tc>
                  <a:txBody>
                    <a:bodyPr/>
                    <a:lstStyle/>
                    <a:p>
                      <a:pPr algn="ctr" fontAlgn="b"/>
                      <a:r>
                        <a:rPr lang="nl-NL" sz="4000" b="1" i="0" u="none" strike="noStrike" dirty="0">
                          <a:solidFill>
                            <a:srgbClr val="FF0000"/>
                          </a:solidFill>
                          <a:latin typeface="+mn-lt"/>
                          <a:cs typeface="Arial" pitchFamily="34" charset="0"/>
                        </a:rPr>
                        <a:t>↓</a:t>
                      </a:r>
                    </a:p>
                  </a:txBody>
                  <a:tcPr marL="9525" marR="9525" marT="9525" marB="0" anchor="b">
                    <a:lnL>
                      <a:noFill/>
                    </a:lnL>
                    <a:lnR>
                      <a:noFill/>
                    </a:lnR>
                    <a:lnT>
                      <a:noFill/>
                    </a:lnT>
                    <a:lnB>
                      <a:noFill/>
                    </a:lnB>
                  </a:tcPr>
                </a:tc>
                <a:tc>
                  <a:txBody>
                    <a:bodyPr/>
                    <a:lstStyle/>
                    <a:p>
                      <a:pPr algn="ctr" fontAlgn="b"/>
                      <a:r>
                        <a:rPr lang="nl-NL" sz="4000" b="1" i="0" u="none" strike="noStrike" dirty="0">
                          <a:solidFill>
                            <a:srgbClr val="FFFF00"/>
                          </a:solidFill>
                          <a:latin typeface="+mn-lt"/>
                          <a:cs typeface="Arial" pitchFamily="34" charset="0"/>
                        </a:rPr>
                        <a:t>Gezondheidszorg</a:t>
                      </a:r>
                    </a:p>
                  </a:txBody>
                  <a:tcPr marL="9525" marR="9525" marT="9525" marB="0" anchor="b">
                    <a:lnL>
                      <a:noFill/>
                    </a:lnL>
                    <a:lnR>
                      <a:noFill/>
                    </a:lnR>
                    <a:lnT>
                      <a:noFill/>
                    </a:lnT>
                    <a:lnB>
                      <a:noFill/>
                    </a:lnB>
                  </a:tcPr>
                </a:tc>
                <a:tc>
                  <a:txBody>
                    <a:bodyPr/>
                    <a:lstStyle/>
                    <a:p>
                      <a:pPr algn="ctr" fontAlgn="b"/>
                      <a:r>
                        <a:rPr lang="nl-NL" sz="4000" b="1" i="0" u="none" strike="noStrike" dirty="0">
                          <a:solidFill>
                            <a:srgbClr val="00B050"/>
                          </a:solidFill>
                          <a:latin typeface="+mn-lt"/>
                          <a:cs typeface="Arial" pitchFamily="34" charset="0"/>
                        </a:rPr>
                        <a:t>↑</a:t>
                      </a:r>
                    </a:p>
                  </a:txBody>
                  <a:tcPr marL="9525" marR="9525" marT="9525" marB="0" anchor="b">
                    <a:lnL>
                      <a:noFill/>
                    </a:lnL>
                    <a:lnR>
                      <a:noFill/>
                    </a:lnR>
                    <a:lnT>
                      <a:noFill/>
                    </a:lnT>
                    <a:lnB>
                      <a:noFill/>
                    </a:lnB>
                  </a:tcPr>
                </a:tc>
              </a:tr>
              <a:tr h="541974">
                <a:tc>
                  <a:txBody>
                    <a:bodyPr/>
                    <a:lstStyle/>
                    <a:p>
                      <a:pPr algn="ctr" fontAlgn="b"/>
                      <a:r>
                        <a:rPr lang="nl-NL" sz="4000" b="1" i="0" u="none" strike="noStrike" dirty="0">
                          <a:solidFill>
                            <a:srgbClr val="FF0000"/>
                          </a:solidFill>
                          <a:latin typeface="+mn-lt"/>
                          <a:cs typeface="Arial" pitchFamily="34" charset="0"/>
                        </a:rPr>
                        <a:t>↓</a:t>
                      </a:r>
                    </a:p>
                  </a:txBody>
                  <a:tcPr marL="9525" marR="9525" marT="9525" marB="0" anchor="b">
                    <a:lnL>
                      <a:noFill/>
                    </a:lnL>
                    <a:lnR>
                      <a:noFill/>
                    </a:lnR>
                    <a:lnT>
                      <a:noFill/>
                    </a:lnT>
                    <a:lnB>
                      <a:noFill/>
                    </a:lnB>
                  </a:tcPr>
                </a:tc>
                <a:tc>
                  <a:txBody>
                    <a:bodyPr/>
                    <a:lstStyle/>
                    <a:p>
                      <a:pPr algn="ctr" fontAlgn="b"/>
                      <a:r>
                        <a:rPr lang="nl-NL" sz="4000" b="1" i="0" u="none" strike="noStrike" dirty="0" smtClean="0">
                          <a:solidFill>
                            <a:srgbClr val="FFFF00"/>
                          </a:solidFill>
                          <a:latin typeface="+mn-lt"/>
                          <a:cs typeface="Arial" pitchFamily="34" charset="0"/>
                        </a:rPr>
                        <a:t>Sociale cohesie</a:t>
                      </a:r>
                      <a:endParaRPr lang="nl-NL" sz="4000" b="1" i="0" u="none" strike="noStrike" dirty="0">
                        <a:solidFill>
                          <a:srgbClr val="FFFF00"/>
                        </a:solidFill>
                        <a:latin typeface="+mn-lt"/>
                        <a:cs typeface="Arial" pitchFamily="34" charset="0"/>
                      </a:endParaRPr>
                    </a:p>
                  </a:txBody>
                  <a:tcPr marL="9525" marR="9525" marT="9525" marB="0" anchor="b">
                    <a:lnL>
                      <a:noFill/>
                    </a:lnL>
                    <a:lnR>
                      <a:noFill/>
                    </a:lnR>
                    <a:lnT>
                      <a:noFill/>
                    </a:lnT>
                    <a:lnB>
                      <a:noFill/>
                    </a:lnB>
                  </a:tcPr>
                </a:tc>
                <a:tc>
                  <a:txBody>
                    <a:bodyPr/>
                    <a:lstStyle/>
                    <a:p>
                      <a:pPr algn="ctr" fontAlgn="b"/>
                      <a:r>
                        <a:rPr lang="nl-NL" sz="4000" b="1" i="0" u="none" strike="noStrike" dirty="0">
                          <a:solidFill>
                            <a:srgbClr val="00B050"/>
                          </a:solidFill>
                          <a:latin typeface="+mn-lt"/>
                          <a:cs typeface="Arial" pitchFamily="34" charset="0"/>
                        </a:rPr>
                        <a:t>↑</a:t>
                      </a:r>
                    </a:p>
                  </a:txBody>
                  <a:tcPr marL="9525" marR="9525" marT="9525" marB="0" anchor="b">
                    <a:lnL>
                      <a:noFill/>
                    </a:lnL>
                    <a:lnR>
                      <a:noFill/>
                    </a:lnR>
                    <a:lnT>
                      <a:noFill/>
                    </a:lnT>
                    <a:lnB>
                      <a:noFill/>
                    </a:lnB>
                  </a:tcPr>
                </a:tc>
              </a:tr>
              <a:tr h="541974">
                <a:tc>
                  <a:txBody>
                    <a:bodyPr/>
                    <a:lstStyle/>
                    <a:p>
                      <a:pPr algn="ctr" fontAlgn="b"/>
                      <a:r>
                        <a:rPr lang="nl-NL" sz="4000" b="1" i="0" u="none" strike="noStrike" dirty="0">
                          <a:solidFill>
                            <a:srgbClr val="FF0000"/>
                          </a:solidFill>
                          <a:latin typeface="+mn-lt"/>
                          <a:cs typeface="Arial" pitchFamily="34" charset="0"/>
                        </a:rPr>
                        <a:t>↓</a:t>
                      </a:r>
                    </a:p>
                  </a:txBody>
                  <a:tcPr marL="9525" marR="9525" marT="9525" marB="0" anchor="b">
                    <a:lnL>
                      <a:noFill/>
                    </a:lnL>
                    <a:lnR>
                      <a:noFill/>
                    </a:lnR>
                    <a:lnT>
                      <a:noFill/>
                    </a:lnT>
                    <a:lnB>
                      <a:noFill/>
                    </a:lnB>
                  </a:tcPr>
                </a:tc>
                <a:tc>
                  <a:txBody>
                    <a:bodyPr/>
                    <a:lstStyle/>
                    <a:p>
                      <a:pPr algn="ctr" fontAlgn="b"/>
                      <a:r>
                        <a:rPr lang="nl-NL" sz="4000" b="1" i="0" u="none" strike="noStrike" dirty="0" smtClean="0">
                          <a:solidFill>
                            <a:srgbClr val="FFFF00"/>
                          </a:solidFill>
                          <a:latin typeface="+mn-lt"/>
                          <a:cs typeface="Arial" pitchFamily="34" charset="0"/>
                        </a:rPr>
                        <a:t>Sociale onrust</a:t>
                      </a:r>
                      <a:endParaRPr lang="nl-NL" sz="4000" b="1" i="0" u="none" strike="noStrike" dirty="0">
                        <a:solidFill>
                          <a:srgbClr val="FFFF00"/>
                        </a:solidFill>
                        <a:latin typeface="+mn-lt"/>
                        <a:cs typeface="Arial" pitchFamily="34" charset="0"/>
                      </a:endParaRPr>
                    </a:p>
                  </a:txBody>
                  <a:tcPr marL="9525" marR="9525" marT="9525" marB="0" anchor="b">
                    <a:lnL>
                      <a:noFill/>
                    </a:lnL>
                    <a:lnR>
                      <a:noFill/>
                    </a:lnR>
                    <a:lnT>
                      <a:noFill/>
                    </a:lnT>
                    <a:lnB>
                      <a:noFill/>
                    </a:lnB>
                  </a:tcPr>
                </a:tc>
                <a:tc>
                  <a:txBody>
                    <a:bodyPr/>
                    <a:lstStyle/>
                    <a:p>
                      <a:pPr algn="ctr" fontAlgn="b"/>
                      <a:r>
                        <a:rPr lang="nl-NL" sz="4000" b="1" i="0" u="none" strike="noStrike" dirty="0">
                          <a:solidFill>
                            <a:srgbClr val="00B050"/>
                          </a:solidFill>
                          <a:latin typeface="+mn-lt"/>
                          <a:cs typeface="Arial" pitchFamily="34" charset="0"/>
                        </a:rPr>
                        <a:t>↑</a:t>
                      </a:r>
                    </a:p>
                  </a:txBody>
                  <a:tcPr marL="9525" marR="9525" marT="9525" marB="0" anchor="b">
                    <a:lnL>
                      <a:noFill/>
                    </a:lnL>
                    <a:lnR>
                      <a:noFill/>
                    </a:lnR>
                    <a:lnT>
                      <a:noFill/>
                    </a:lnT>
                    <a:lnB>
                      <a:noFill/>
                    </a:lnB>
                  </a:tcPr>
                </a:tc>
              </a:tr>
              <a:tr h="541974">
                <a:tc>
                  <a:txBody>
                    <a:bodyPr/>
                    <a:lstStyle/>
                    <a:p>
                      <a:pPr algn="ctr" fontAlgn="b"/>
                      <a:r>
                        <a:rPr lang="nl-NL" sz="4000" b="1" i="0" u="none" strike="noStrike" dirty="0">
                          <a:solidFill>
                            <a:srgbClr val="FF0000"/>
                          </a:solidFill>
                          <a:latin typeface="+mn-lt"/>
                          <a:cs typeface="Arial" pitchFamily="34" charset="0"/>
                        </a:rPr>
                        <a:t>↓</a:t>
                      </a:r>
                    </a:p>
                  </a:txBody>
                  <a:tcPr marL="9525" marR="9525" marT="9525" marB="0" anchor="b">
                    <a:lnL>
                      <a:noFill/>
                    </a:lnL>
                    <a:lnR>
                      <a:noFill/>
                    </a:lnR>
                    <a:lnT>
                      <a:noFill/>
                    </a:lnT>
                    <a:lnB>
                      <a:noFill/>
                    </a:lnB>
                  </a:tcPr>
                </a:tc>
                <a:tc>
                  <a:txBody>
                    <a:bodyPr/>
                    <a:lstStyle/>
                    <a:p>
                      <a:pPr algn="ctr" fontAlgn="b"/>
                      <a:r>
                        <a:rPr lang="nl-NL" sz="4000" b="1" i="0" u="none" strike="noStrike" dirty="0">
                          <a:solidFill>
                            <a:srgbClr val="FFFF00"/>
                          </a:solidFill>
                          <a:latin typeface="+mn-lt"/>
                          <a:cs typeface="Arial" pitchFamily="34" charset="0"/>
                        </a:rPr>
                        <a:t>Criminaliteit</a:t>
                      </a:r>
                    </a:p>
                  </a:txBody>
                  <a:tcPr marL="9525" marR="9525" marT="9525" marB="0" anchor="b">
                    <a:lnL>
                      <a:noFill/>
                    </a:lnL>
                    <a:lnR>
                      <a:noFill/>
                    </a:lnR>
                    <a:lnT>
                      <a:noFill/>
                    </a:lnT>
                    <a:lnB>
                      <a:noFill/>
                    </a:lnB>
                  </a:tcPr>
                </a:tc>
                <a:tc>
                  <a:txBody>
                    <a:bodyPr/>
                    <a:lstStyle/>
                    <a:p>
                      <a:pPr algn="ctr" fontAlgn="b"/>
                      <a:r>
                        <a:rPr lang="nl-NL" sz="4000" b="1" i="0" u="none" strike="noStrike" dirty="0">
                          <a:solidFill>
                            <a:srgbClr val="00B050"/>
                          </a:solidFill>
                          <a:latin typeface="+mn-lt"/>
                          <a:cs typeface="Arial" pitchFamily="34" charset="0"/>
                        </a:rPr>
                        <a:t>↑</a:t>
                      </a:r>
                    </a:p>
                  </a:txBody>
                  <a:tcPr marL="9525" marR="9525" marT="9525" marB="0" anchor="b">
                    <a:lnL>
                      <a:noFill/>
                    </a:lnL>
                    <a:lnR>
                      <a:noFill/>
                    </a:lnR>
                    <a:lnT>
                      <a:noFill/>
                    </a:lnT>
                    <a:lnB>
                      <a:noFill/>
                    </a:lnB>
                  </a:tcPr>
                </a:tc>
              </a:tr>
              <a:tr h="541974">
                <a:tc>
                  <a:txBody>
                    <a:bodyPr/>
                    <a:lstStyle/>
                    <a:p>
                      <a:pPr algn="ctr" fontAlgn="b"/>
                      <a:r>
                        <a:rPr lang="nl-NL" sz="4000" b="1" i="0" u="none" strike="noStrike" dirty="0">
                          <a:solidFill>
                            <a:srgbClr val="FF0000"/>
                          </a:solidFill>
                          <a:latin typeface="+mn-lt"/>
                          <a:cs typeface="Arial" pitchFamily="34" charset="0"/>
                        </a:rPr>
                        <a:t>↓</a:t>
                      </a:r>
                    </a:p>
                  </a:txBody>
                  <a:tcPr marL="9525" marR="9525" marT="9525" marB="0" anchor="b">
                    <a:lnL>
                      <a:noFill/>
                    </a:lnL>
                    <a:lnR>
                      <a:noFill/>
                    </a:lnR>
                    <a:lnT>
                      <a:noFill/>
                    </a:lnT>
                    <a:lnB>
                      <a:noFill/>
                    </a:lnB>
                  </a:tcPr>
                </a:tc>
                <a:tc>
                  <a:txBody>
                    <a:bodyPr/>
                    <a:lstStyle/>
                    <a:p>
                      <a:pPr algn="ctr" fontAlgn="b"/>
                      <a:r>
                        <a:rPr lang="nl-NL" sz="4000" b="1" i="0" u="none" strike="noStrike" dirty="0">
                          <a:solidFill>
                            <a:srgbClr val="FFFF00"/>
                          </a:solidFill>
                          <a:latin typeface="+mn-lt"/>
                          <a:cs typeface="Arial" pitchFamily="34" charset="0"/>
                        </a:rPr>
                        <a:t>Onderwijs</a:t>
                      </a:r>
                    </a:p>
                  </a:txBody>
                  <a:tcPr marL="9525" marR="9525" marT="9525" marB="0" anchor="b">
                    <a:lnL>
                      <a:noFill/>
                    </a:lnL>
                    <a:lnR>
                      <a:noFill/>
                    </a:lnR>
                    <a:lnT>
                      <a:noFill/>
                    </a:lnT>
                    <a:lnB>
                      <a:noFill/>
                    </a:lnB>
                  </a:tcPr>
                </a:tc>
                <a:tc>
                  <a:txBody>
                    <a:bodyPr/>
                    <a:lstStyle/>
                    <a:p>
                      <a:pPr algn="ctr" fontAlgn="b"/>
                      <a:r>
                        <a:rPr lang="nl-NL" sz="4000" b="1" i="0" u="none" strike="noStrike" dirty="0">
                          <a:solidFill>
                            <a:srgbClr val="00B050"/>
                          </a:solidFill>
                          <a:latin typeface="+mn-lt"/>
                          <a:cs typeface="Arial" pitchFamily="34" charset="0"/>
                        </a:rPr>
                        <a:t>↑</a:t>
                      </a:r>
                    </a:p>
                  </a:txBody>
                  <a:tcPr marL="9525" marR="9525" marT="9525" marB="0" anchor="b">
                    <a:lnL>
                      <a:noFill/>
                    </a:lnL>
                    <a:lnR>
                      <a:noFill/>
                    </a:lnR>
                    <a:lnT>
                      <a:noFill/>
                    </a:lnT>
                    <a:lnB>
                      <a:noFill/>
                    </a:lnB>
                  </a:tcPr>
                </a:tc>
              </a:tr>
              <a:tr h="541974">
                <a:tc>
                  <a:txBody>
                    <a:bodyPr/>
                    <a:lstStyle/>
                    <a:p>
                      <a:pPr algn="ctr" fontAlgn="t"/>
                      <a:r>
                        <a:rPr lang="nl-NL" sz="4000" b="1" i="0" u="none" strike="noStrike" dirty="0">
                          <a:solidFill>
                            <a:srgbClr val="FF0000"/>
                          </a:solidFill>
                          <a:latin typeface="+mn-lt"/>
                        </a:rPr>
                        <a:t>↓</a:t>
                      </a:r>
                    </a:p>
                  </a:txBody>
                  <a:tcPr marL="9525" marR="9525" marT="9525" marB="0" anchor="ctr">
                    <a:lnL>
                      <a:noFill/>
                    </a:lnL>
                    <a:lnR>
                      <a:noFill/>
                    </a:lnR>
                    <a:lnT>
                      <a:noFill/>
                    </a:lnT>
                    <a:lnB>
                      <a:noFill/>
                    </a:lnB>
                  </a:tcPr>
                </a:tc>
                <a:tc>
                  <a:txBody>
                    <a:bodyPr/>
                    <a:lstStyle/>
                    <a:p>
                      <a:pPr algn="ctr" fontAlgn="t"/>
                      <a:r>
                        <a:rPr lang="nl-NL" sz="4000" b="1" i="0" u="none" strike="noStrike" dirty="0">
                          <a:solidFill>
                            <a:srgbClr val="FFFF00"/>
                          </a:solidFill>
                          <a:latin typeface="+mn-lt"/>
                        </a:rPr>
                        <a:t>v</a:t>
                      </a:r>
                      <a:r>
                        <a:rPr lang="nl-NL" sz="4000" b="1" i="0" u="none" strike="noStrike" dirty="0" smtClean="0">
                          <a:solidFill>
                            <a:srgbClr val="FFFF00"/>
                          </a:solidFill>
                          <a:latin typeface="+mn-lt"/>
                        </a:rPr>
                        <a:t>oeding</a:t>
                      </a:r>
                      <a:endParaRPr lang="nl-NL" sz="4000" b="1" i="0" u="none" strike="noStrike" dirty="0">
                        <a:solidFill>
                          <a:srgbClr val="FFFF00"/>
                        </a:solidFill>
                        <a:latin typeface="+mn-lt"/>
                      </a:endParaRPr>
                    </a:p>
                  </a:txBody>
                  <a:tcPr marL="9525" marR="9525" marT="9525" marB="0" anchor="ctr">
                    <a:lnL>
                      <a:noFill/>
                    </a:lnL>
                    <a:lnR>
                      <a:noFill/>
                    </a:lnR>
                    <a:lnT>
                      <a:noFill/>
                    </a:lnT>
                    <a:lnB>
                      <a:noFill/>
                    </a:lnB>
                  </a:tcPr>
                </a:tc>
                <a:tc>
                  <a:txBody>
                    <a:bodyPr/>
                    <a:lstStyle/>
                    <a:p>
                      <a:pPr algn="ctr" fontAlgn="t"/>
                      <a:r>
                        <a:rPr lang="nl-NL" sz="4000" b="1" i="0" u="none" strike="noStrike" dirty="0">
                          <a:solidFill>
                            <a:srgbClr val="00B050"/>
                          </a:solidFill>
                          <a:latin typeface="+mn-lt"/>
                        </a:rPr>
                        <a:t>↑</a:t>
                      </a:r>
                    </a:p>
                  </a:txBody>
                  <a:tcPr marL="9525" marR="9525" marT="9525" marB="0" anchor="ctr">
                    <a:lnL>
                      <a:noFill/>
                    </a:lnL>
                    <a:lnR>
                      <a:noFill/>
                    </a:lnR>
                    <a:lnT>
                      <a:noFill/>
                    </a:lnT>
                    <a:lnB>
                      <a:noFill/>
                    </a:lnB>
                  </a:tcPr>
                </a:tc>
              </a:tr>
              <a:tr h="541974">
                <a:tc>
                  <a:txBody>
                    <a:bodyPr/>
                    <a:lstStyle/>
                    <a:p>
                      <a:pPr algn="ctr" fontAlgn="t"/>
                      <a:r>
                        <a:rPr lang="nl-NL" sz="4000" b="1" i="0" u="none" strike="noStrike" dirty="0">
                          <a:solidFill>
                            <a:srgbClr val="FF0000"/>
                          </a:solidFill>
                          <a:latin typeface="+mn-lt"/>
                        </a:rPr>
                        <a:t>↓</a:t>
                      </a:r>
                    </a:p>
                  </a:txBody>
                  <a:tcPr marL="9525" marR="9525" marT="9525" marB="0" anchor="ctr">
                    <a:lnL>
                      <a:noFill/>
                    </a:lnL>
                    <a:lnR>
                      <a:noFill/>
                    </a:lnR>
                    <a:lnT>
                      <a:noFill/>
                    </a:lnT>
                    <a:lnB>
                      <a:noFill/>
                    </a:lnB>
                  </a:tcPr>
                </a:tc>
                <a:tc>
                  <a:txBody>
                    <a:bodyPr/>
                    <a:lstStyle/>
                    <a:p>
                      <a:pPr algn="ctr" fontAlgn="t"/>
                      <a:r>
                        <a:rPr lang="nl-NL" sz="4000" b="1" i="0" u="none" strike="noStrike" dirty="0" smtClean="0">
                          <a:solidFill>
                            <a:srgbClr val="FFFF00"/>
                          </a:solidFill>
                          <a:latin typeface="+mn-lt"/>
                        </a:rPr>
                        <a:t>“hygiëne”</a:t>
                      </a:r>
                      <a:endParaRPr lang="nl-NL" sz="4000" b="1" i="0" u="none" strike="noStrike" dirty="0">
                        <a:solidFill>
                          <a:srgbClr val="FFFF00"/>
                        </a:solidFill>
                        <a:latin typeface="+mn-lt"/>
                      </a:endParaRPr>
                    </a:p>
                  </a:txBody>
                  <a:tcPr marL="9525" marR="9525" marT="9525" marB="0" anchor="ctr">
                    <a:lnL>
                      <a:noFill/>
                    </a:lnL>
                    <a:lnR>
                      <a:noFill/>
                    </a:lnR>
                    <a:lnT>
                      <a:noFill/>
                    </a:lnT>
                    <a:lnB>
                      <a:noFill/>
                    </a:lnB>
                  </a:tcPr>
                </a:tc>
                <a:tc>
                  <a:txBody>
                    <a:bodyPr/>
                    <a:lstStyle/>
                    <a:p>
                      <a:pPr algn="ctr" fontAlgn="t"/>
                      <a:r>
                        <a:rPr lang="nl-NL" sz="4000" b="1" i="0" u="none" strike="noStrike" dirty="0">
                          <a:solidFill>
                            <a:srgbClr val="00B050"/>
                          </a:solidFill>
                          <a:latin typeface="+mn-lt"/>
                        </a:rPr>
                        <a:t>↑</a:t>
                      </a:r>
                    </a:p>
                  </a:txBody>
                  <a:tcPr marL="9525" marR="9525" marT="9525" marB="0" anchor="ctr">
                    <a:lnL>
                      <a:noFill/>
                    </a:lnL>
                    <a:lnR>
                      <a:noFill/>
                    </a:lnR>
                    <a:lnT>
                      <a:noFill/>
                    </a:lnT>
                    <a:lnB>
                      <a:noFill/>
                    </a:lnB>
                  </a:tcPr>
                </a:tc>
              </a:tr>
            </a:tbl>
          </a:graphicData>
        </a:graphic>
      </p:graphicFrame>
      <p:pic>
        <p:nvPicPr>
          <p:cNvPr id="8" name="Picture 2"/>
          <p:cNvPicPr>
            <a:picLocks noChangeAspect="1" noChangeArrowheads="1"/>
          </p:cNvPicPr>
          <p:nvPr/>
        </p:nvPicPr>
        <p:blipFill>
          <a:blip r:embed="rId3" cstate="print"/>
          <a:srcRect/>
          <a:stretch>
            <a:fillRect/>
          </a:stretch>
        </p:blipFill>
        <p:spPr bwMode="auto">
          <a:xfrm>
            <a:off x="4283968" y="5949280"/>
            <a:ext cx="646176"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14-9-2015</a:t>
            </a:r>
            <a:endParaRPr lang="nl-NL"/>
          </a:p>
        </p:txBody>
      </p:sp>
      <p:sp>
        <p:nvSpPr>
          <p:cNvPr id="3" name="Tijdelijke aanduiding voor voettekst 2"/>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4" name="Tijdelijke aanduiding voor dianummer 3"/>
          <p:cNvSpPr>
            <a:spLocks noGrp="1"/>
          </p:cNvSpPr>
          <p:nvPr>
            <p:ph type="sldNum" sz="quarter" idx="12"/>
          </p:nvPr>
        </p:nvSpPr>
        <p:spPr/>
        <p:txBody>
          <a:bodyPr/>
          <a:lstStyle/>
          <a:p>
            <a:fld id="{2D718FF6-DF95-4B12-B3F8-44E3143165A9}" type="slidenum">
              <a:rPr lang="nl-NL" smtClean="0"/>
              <a:pPr/>
              <a:t>14</a:t>
            </a:fld>
            <a:endParaRPr lang="nl-NL"/>
          </a:p>
        </p:txBody>
      </p:sp>
      <p:graphicFrame>
        <p:nvGraphicFramePr>
          <p:cNvPr id="5" name="Tabel 4"/>
          <p:cNvGraphicFramePr>
            <a:graphicFrameLocks noGrp="1"/>
          </p:cNvGraphicFramePr>
          <p:nvPr/>
        </p:nvGraphicFramePr>
        <p:xfrm>
          <a:off x="0" y="0"/>
          <a:ext cx="9144000" cy="6088880"/>
        </p:xfrm>
        <a:graphic>
          <a:graphicData uri="http://schemas.openxmlformats.org/drawingml/2006/table">
            <a:tbl>
              <a:tblPr firstRow="1" bandRow="1">
                <a:tableStyleId>{5940675A-B579-460E-94D1-54222C63F5DA}</a:tableStyleId>
              </a:tblPr>
              <a:tblGrid>
                <a:gridCol w="4572000"/>
                <a:gridCol w="4572000"/>
              </a:tblGrid>
              <a:tr h="396000">
                <a:tc gridSpan="2">
                  <a:txBody>
                    <a:bodyPr/>
                    <a:lstStyle/>
                    <a:p>
                      <a:pPr algn="ctr"/>
                      <a:r>
                        <a:rPr lang="nl-NL" sz="4400" b="1" u="none" dirty="0" smtClean="0">
                          <a:solidFill>
                            <a:srgbClr val="FF0000"/>
                          </a:solidFill>
                        </a:rPr>
                        <a:t>BASISBANEN ?</a:t>
                      </a:r>
                      <a:endParaRPr lang="nl-NL" sz="4400" b="1" u="none" dirty="0">
                        <a:solidFill>
                          <a:srgbClr val="FF0000"/>
                        </a:solidFill>
                      </a:endParaRPr>
                    </a:p>
                  </a:txBody>
                  <a:tcPr marL="135390" marR="135390" marT="67720" marB="67720" anchor="ctr"/>
                </a:tc>
                <a:tc hMerge="1">
                  <a:txBody>
                    <a:bodyPr/>
                    <a:lstStyle/>
                    <a:p>
                      <a:pPr algn="ctr"/>
                      <a:endParaRPr lang="nl-NL" sz="3200" b="1" u="sng" dirty="0"/>
                    </a:p>
                  </a:txBody>
                  <a:tcPr marL="135390" marR="135390" marT="67720" marB="67720" anchor="ctr"/>
                </a:tc>
              </a:tr>
              <a:tr h="39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000" b="1" dirty="0" smtClean="0">
                          <a:solidFill>
                            <a:srgbClr val="FFFF00"/>
                          </a:solidFill>
                        </a:rPr>
                        <a:t>SCHOONMAKEN/GRAFFITI</a:t>
                      </a:r>
                      <a:endParaRPr lang="nl-NL" sz="2000" b="1" dirty="0" smtClean="0">
                        <a:solidFill>
                          <a:srgbClr val="FFFF00"/>
                        </a:solidFill>
                      </a:endParaRPr>
                    </a:p>
                  </a:txBody>
                  <a:tcPr marL="135390" marR="135390" marT="67720" marB="67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000" b="1" dirty="0" smtClean="0">
                          <a:solidFill>
                            <a:srgbClr val="FFFF00"/>
                          </a:solidFill>
                        </a:rPr>
                        <a:t>MAALTIJDVERZORGING</a:t>
                      </a:r>
                      <a:endParaRPr lang="nl-NL" sz="2000" b="1" dirty="0" smtClean="0">
                        <a:solidFill>
                          <a:srgbClr val="FFFF00"/>
                        </a:solidFill>
                      </a:endParaRPr>
                    </a:p>
                  </a:txBody>
                  <a:tcPr marL="135390" marR="135390" marT="67720" marB="67720" anchor="ctr"/>
                </a:tc>
              </a:tr>
              <a:tr h="396000">
                <a:tc>
                  <a:txBody>
                    <a:bodyPr/>
                    <a:lstStyle/>
                    <a:p>
                      <a:pPr algn="ctr"/>
                      <a:r>
                        <a:rPr lang="nl-NL" sz="2000" b="1" dirty="0" smtClean="0">
                          <a:solidFill>
                            <a:srgbClr val="FFFF00"/>
                          </a:solidFill>
                        </a:rPr>
                        <a:t>ADMINISTRATIEF WERK (WAAR?)</a:t>
                      </a:r>
                      <a:endParaRPr lang="nl-NL" sz="2000" b="1" dirty="0">
                        <a:solidFill>
                          <a:srgbClr val="FFFF00"/>
                        </a:solidFill>
                      </a:endParaRPr>
                    </a:p>
                  </a:txBody>
                  <a:tcPr marL="135390" marR="135390" marT="67720" marB="67720" anchor="ctr"/>
                </a:tc>
                <a:tc>
                  <a:txBody>
                    <a:bodyPr/>
                    <a:lstStyle/>
                    <a:p>
                      <a:pPr algn="ctr"/>
                      <a:r>
                        <a:rPr lang="nl-NL" sz="2000" b="1" dirty="0" smtClean="0">
                          <a:solidFill>
                            <a:srgbClr val="FFFF00"/>
                          </a:solidFill>
                        </a:rPr>
                        <a:t>OUDERENVERVOER</a:t>
                      </a:r>
                      <a:endParaRPr lang="nl-NL" sz="2000" b="1" dirty="0">
                        <a:solidFill>
                          <a:srgbClr val="FFFF00"/>
                        </a:solidFill>
                      </a:endParaRPr>
                    </a:p>
                  </a:txBody>
                  <a:tcPr marL="135390" marR="135390" marT="67720" marB="67720" anchor="ctr"/>
                </a:tc>
              </a:tr>
              <a:tr h="396000">
                <a:tc>
                  <a:txBody>
                    <a:bodyPr/>
                    <a:lstStyle/>
                    <a:p>
                      <a:pPr algn="ctr"/>
                      <a:r>
                        <a:rPr lang="nl-NL" sz="2000" b="1" dirty="0" smtClean="0">
                          <a:solidFill>
                            <a:srgbClr val="FFFF00"/>
                          </a:solidFill>
                        </a:rPr>
                        <a:t>MILITAIRE DIENST</a:t>
                      </a:r>
                      <a:endParaRPr lang="nl-NL" sz="2000" b="1" dirty="0">
                        <a:solidFill>
                          <a:srgbClr val="FFFF00"/>
                        </a:solidFill>
                      </a:endParaRPr>
                    </a:p>
                  </a:txBody>
                  <a:tcPr marL="135390" marR="135390" marT="67720" marB="67720" anchor="ctr"/>
                </a:tc>
                <a:tc>
                  <a:txBody>
                    <a:bodyPr/>
                    <a:lstStyle/>
                    <a:p>
                      <a:pPr algn="ctr"/>
                      <a:r>
                        <a:rPr lang="nl-NL" sz="2000" b="1" dirty="0" smtClean="0">
                          <a:solidFill>
                            <a:srgbClr val="FFFF00"/>
                          </a:solidFill>
                        </a:rPr>
                        <a:t>KINDEROPVANG</a:t>
                      </a:r>
                      <a:endParaRPr lang="nl-NL" sz="2000" b="1" dirty="0">
                        <a:solidFill>
                          <a:srgbClr val="FFFF00"/>
                        </a:solidFill>
                      </a:endParaRPr>
                    </a:p>
                  </a:txBody>
                  <a:tcPr marL="135390" marR="135390" marT="67720" marB="67720" anchor="ctr"/>
                </a:tc>
              </a:tr>
              <a:tr h="396000">
                <a:tc>
                  <a:txBody>
                    <a:bodyPr/>
                    <a:lstStyle/>
                    <a:p>
                      <a:pPr algn="ctr"/>
                      <a:r>
                        <a:rPr lang="nl-NL" sz="2000" b="1" dirty="0" smtClean="0">
                          <a:solidFill>
                            <a:srgbClr val="FFFF00"/>
                          </a:solidFill>
                        </a:rPr>
                        <a:t>OUDERENZORG</a:t>
                      </a:r>
                      <a:endParaRPr lang="nl-NL" sz="2000" b="1" dirty="0">
                        <a:solidFill>
                          <a:srgbClr val="FFFF00"/>
                        </a:solidFill>
                      </a:endParaRPr>
                    </a:p>
                  </a:txBody>
                  <a:tcPr marL="135390" marR="135390" marT="67720" marB="67720" anchor="ctr"/>
                </a:tc>
                <a:tc>
                  <a:txBody>
                    <a:bodyPr/>
                    <a:lstStyle/>
                    <a:p>
                      <a:pPr algn="ctr"/>
                      <a:r>
                        <a:rPr lang="nl-NL" sz="2000" b="1" dirty="0" smtClean="0">
                          <a:solidFill>
                            <a:srgbClr val="FFFF00"/>
                          </a:solidFill>
                        </a:rPr>
                        <a:t>GROENONDERHOUD</a:t>
                      </a:r>
                      <a:endParaRPr lang="nl-NL" sz="2000" b="1" dirty="0">
                        <a:solidFill>
                          <a:srgbClr val="FFFF00"/>
                        </a:solidFill>
                      </a:endParaRPr>
                    </a:p>
                  </a:txBody>
                  <a:tcPr marL="135390" marR="135390" marT="67720" marB="67720" anchor="ctr"/>
                </a:tc>
              </a:tr>
              <a:tr h="396000">
                <a:tc>
                  <a:txBody>
                    <a:bodyPr/>
                    <a:lstStyle/>
                    <a:p>
                      <a:pPr algn="ctr"/>
                      <a:r>
                        <a:rPr lang="nl-NL" sz="2000" b="1" dirty="0" smtClean="0">
                          <a:solidFill>
                            <a:srgbClr val="FFFF00"/>
                          </a:solidFill>
                        </a:rPr>
                        <a:t>TOMATEN PLUKKEN</a:t>
                      </a:r>
                      <a:endParaRPr lang="nl-NL" sz="2000" b="1" dirty="0">
                        <a:solidFill>
                          <a:srgbClr val="FFFF00"/>
                        </a:solidFill>
                      </a:endParaRPr>
                    </a:p>
                  </a:txBody>
                  <a:tcPr marL="135390" marR="135390" marT="67720" marB="67720" anchor="ctr"/>
                </a:tc>
                <a:tc>
                  <a:txBody>
                    <a:bodyPr/>
                    <a:lstStyle/>
                    <a:p>
                      <a:pPr algn="ctr"/>
                      <a:r>
                        <a:rPr lang="nl-NL" sz="2000" b="1" dirty="0" smtClean="0">
                          <a:solidFill>
                            <a:srgbClr val="FFFF00"/>
                          </a:solidFill>
                        </a:rPr>
                        <a:t>POLITIE ASSISTENT</a:t>
                      </a:r>
                      <a:endParaRPr lang="nl-NL" sz="2000" b="1" dirty="0">
                        <a:solidFill>
                          <a:srgbClr val="FFFF00"/>
                        </a:solidFill>
                      </a:endParaRPr>
                    </a:p>
                  </a:txBody>
                  <a:tcPr marL="135390" marR="135390" marT="67720" marB="67720" anchor="ctr"/>
                </a:tc>
              </a:tr>
              <a:tr h="396000">
                <a:tc>
                  <a:txBody>
                    <a:bodyPr/>
                    <a:lstStyle/>
                    <a:p>
                      <a:pPr algn="ctr"/>
                      <a:r>
                        <a:rPr lang="nl-NL" sz="2000" b="1" dirty="0" smtClean="0">
                          <a:solidFill>
                            <a:srgbClr val="FFFF00"/>
                          </a:solidFill>
                        </a:rPr>
                        <a:t>THUISHULP</a:t>
                      </a:r>
                      <a:endParaRPr lang="nl-NL" sz="2000" b="1" dirty="0">
                        <a:solidFill>
                          <a:srgbClr val="FFFF00"/>
                        </a:solidFill>
                      </a:endParaRPr>
                    </a:p>
                  </a:txBody>
                  <a:tcPr marL="135390" marR="135390" marT="67720" marB="67720" anchor="ctr"/>
                </a:tc>
                <a:tc>
                  <a:txBody>
                    <a:bodyPr/>
                    <a:lstStyle/>
                    <a:p>
                      <a:pPr algn="ctr"/>
                      <a:r>
                        <a:rPr lang="nl-NL" sz="2000" b="1" dirty="0" smtClean="0">
                          <a:solidFill>
                            <a:srgbClr val="FFFF00"/>
                          </a:solidFill>
                        </a:rPr>
                        <a:t>BUDGETTERINGSHULP</a:t>
                      </a:r>
                      <a:endParaRPr lang="nl-NL" sz="2000" b="1" dirty="0">
                        <a:solidFill>
                          <a:srgbClr val="FFFF00"/>
                        </a:solidFill>
                      </a:endParaRPr>
                    </a:p>
                  </a:txBody>
                  <a:tcPr marL="135390" marR="135390" marT="67720" marB="67720" anchor="ctr"/>
                </a:tc>
              </a:tr>
              <a:tr h="39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000" b="1" dirty="0" smtClean="0">
                          <a:solidFill>
                            <a:srgbClr val="FFFF00"/>
                          </a:solidFill>
                        </a:rPr>
                        <a:t>CONCIËRGEWERK</a:t>
                      </a:r>
                    </a:p>
                  </a:txBody>
                  <a:tcPr marL="135390" marR="135390" marT="67720" marB="67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000" b="1" dirty="0" smtClean="0">
                          <a:solidFill>
                            <a:srgbClr val="FFFF00"/>
                          </a:solidFill>
                        </a:rPr>
                        <a:t>TAALLESHULP</a:t>
                      </a:r>
                    </a:p>
                  </a:txBody>
                  <a:tcPr marL="135390" marR="135390" marT="67720" marB="67720" anchor="ctr"/>
                </a:tc>
              </a:tr>
              <a:tr h="396000">
                <a:tc>
                  <a:txBody>
                    <a:bodyPr/>
                    <a:lstStyle/>
                    <a:p>
                      <a:pPr algn="ctr"/>
                      <a:r>
                        <a:rPr lang="nl-NL" sz="2000" b="1" dirty="0" smtClean="0">
                          <a:solidFill>
                            <a:srgbClr val="FFFF00"/>
                          </a:solidFill>
                        </a:rPr>
                        <a:t>BIBLIOTHEEKWERK</a:t>
                      </a:r>
                      <a:endParaRPr lang="nl-NL" sz="2000" b="1" dirty="0">
                        <a:solidFill>
                          <a:srgbClr val="FFFF00"/>
                        </a:solidFill>
                      </a:endParaRPr>
                    </a:p>
                  </a:txBody>
                  <a:tcPr marL="135390" marR="135390" marT="67720" marB="67720" anchor="ctr"/>
                </a:tc>
                <a:tc>
                  <a:txBody>
                    <a:bodyPr/>
                    <a:lstStyle/>
                    <a:p>
                      <a:pPr algn="ctr"/>
                      <a:r>
                        <a:rPr lang="nl-NL" sz="2000" b="1" dirty="0" smtClean="0">
                          <a:solidFill>
                            <a:srgbClr val="FFFF00"/>
                          </a:solidFill>
                        </a:rPr>
                        <a:t>COMPUTERHULP</a:t>
                      </a:r>
                      <a:endParaRPr lang="nl-NL" sz="2000" b="1" dirty="0">
                        <a:solidFill>
                          <a:srgbClr val="FFFF00"/>
                        </a:solidFill>
                      </a:endParaRPr>
                    </a:p>
                  </a:txBody>
                  <a:tcPr marL="135390" marR="135390" marT="67720" marB="67720" anchor="ctr"/>
                </a:tc>
              </a:tr>
              <a:tr h="396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000" b="1" dirty="0" smtClean="0">
                          <a:solidFill>
                            <a:srgbClr val="FFFF00"/>
                          </a:solidFill>
                        </a:rPr>
                        <a:t>SPORTINSTRUCTIE</a:t>
                      </a:r>
                    </a:p>
                  </a:txBody>
                  <a:tcPr marL="135390" marR="135390" marT="67720" marB="67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000" b="1" dirty="0" smtClean="0">
                          <a:solidFill>
                            <a:srgbClr val="FFFF00"/>
                          </a:solidFill>
                        </a:rPr>
                        <a:t>UITSTAPJESHULP</a:t>
                      </a:r>
                    </a:p>
                  </a:txBody>
                  <a:tcPr marL="135390" marR="135390" marT="67720" marB="67720" anchor="ctr"/>
                </a:tc>
              </a:tr>
              <a:tr h="396000">
                <a:tc>
                  <a:txBody>
                    <a:bodyPr/>
                    <a:lstStyle/>
                    <a:p>
                      <a:pPr algn="ctr"/>
                      <a:r>
                        <a:rPr lang="nl-NL" sz="2000" b="1" dirty="0" smtClean="0">
                          <a:solidFill>
                            <a:srgbClr val="FFFF00"/>
                          </a:solidFill>
                        </a:rPr>
                        <a:t>MUZIEKONDERWIJS</a:t>
                      </a:r>
                      <a:endParaRPr lang="nl-NL" sz="2000" b="1" dirty="0">
                        <a:solidFill>
                          <a:srgbClr val="FFFF00"/>
                        </a:solidFill>
                      </a:endParaRPr>
                    </a:p>
                  </a:txBody>
                  <a:tcPr marL="135390" marR="135390" marT="67720" marB="67720" anchor="ctr"/>
                </a:tc>
                <a:tc>
                  <a:txBody>
                    <a:bodyPr/>
                    <a:lstStyle/>
                    <a:p>
                      <a:pPr algn="ctr"/>
                      <a:r>
                        <a:rPr lang="nl-NL" sz="2000" b="1" dirty="0" smtClean="0">
                          <a:solidFill>
                            <a:srgbClr val="FFFF00"/>
                          </a:solidFill>
                        </a:rPr>
                        <a:t>KLUSSENHULP</a:t>
                      </a:r>
                      <a:endParaRPr lang="nl-NL" sz="2000" b="1" dirty="0">
                        <a:solidFill>
                          <a:srgbClr val="FFFF00"/>
                        </a:solidFill>
                      </a:endParaRPr>
                    </a:p>
                  </a:txBody>
                  <a:tcPr marL="135390" marR="135390" marT="67720" marB="67720" anchor="ctr"/>
                </a:tc>
              </a:tr>
              <a:tr h="396000">
                <a:tc>
                  <a:txBody>
                    <a:bodyPr/>
                    <a:lstStyle/>
                    <a:p>
                      <a:pPr algn="ctr"/>
                      <a:r>
                        <a:rPr lang="nl-NL" sz="2000" b="1" dirty="0" smtClean="0">
                          <a:solidFill>
                            <a:srgbClr val="FFFF00"/>
                          </a:solidFill>
                        </a:rPr>
                        <a:t>ONDERWIJSASSISTENT</a:t>
                      </a:r>
                      <a:endParaRPr lang="nl-NL" sz="2000" b="1" dirty="0">
                        <a:solidFill>
                          <a:srgbClr val="FFFF00"/>
                        </a:solidFill>
                      </a:endParaRPr>
                    </a:p>
                  </a:txBody>
                  <a:tcPr marL="135390" marR="135390" marT="67720" marB="67720" anchor="ctr"/>
                </a:tc>
                <a:tc>
                  <a:txBody>
                    <a:bodyPr/>
                    <a:lstStyle/>
                    <a:p>
                      <a:pPr algn="ctr"/>
                      <a:r>
                        <a:rPr lang="nl-NL" sz="2000" b="1" dirty="0" smtClean="0">
                          <a:solidFill>
                            <a:srgbClr val="FFFF00"/>
                          </a:solidFill>
                        </a:rPr>
                        <a:t>REPARATIEHULP</a:t>
                      </a:r>
                      <a:endParaRPr lang="nl-NL" sz="2000" b="1" dirty="0">
                        <a:solidFill>
                          <a:srgbClr val="FFFF00"/>
                        </a:solidFill>
                      </a:endParaRPr>
                    </a:p>
                  </a:txBody>
                  <a:tcPr marL="135390" marR="135390" marT="67720" marB="67720" anchor="ctr"/>
                </a:tc>
              </a:tr>
              <a:tr h="396000">
                <a:tc>
                  <a:txBody>
                    <a:bodyPr/>
                    <a:lstStyle/>
                    <a:p>
                      <a:pPr algn="ctr"/>
                      <a:r>
                        <a:rPr lang="nl-NL" sz="2000" b="1" dirty="0" smtClean="0">
                          <a:solidFill>
                            <a:srgbClr val="FFFF00"/>
                          </a:solidFill>
                        </a:rPr>
                        <a:t>NASCHOOLSE OPVANG</a:t>
                      </a:r>
                      <a:endParaRPr lang="nl-NL" sz="2000" b="1" dirty="0">
                        <a:solidFill>
                          <a:srgbClr val="FFFF00"/>
                        </a:solidFill>
                      </a:endParaRPr>
                    </a:p>
                  </a:txBody>
                  <a:tcPr marL="135390" marR="135390" marT="67720" marB="67720" anchor="ctr"/>
                </a:tc>
                <a:tc>
                  <a:txBody>
                    <a:bodyPr/>
                    <a:lstStyle/>
                    <a:p>
                      <a:pPr algn="ctr"/>
                      <a:r>
                        <a:rPr lang="nl-NL" sz="2000" b="1" dirty="0" smtClean="0">
                          <a:solidFill>
                            <a:srgbClr val="FFFF00"/>
                          </a:solidFill>
                        </a:rPr>
                        <a:t>STRAATONDERHOUD</a:t>
                      </a:r>
                      <a:endParaRPr lang="nl-NL" sz="2000" b="1" dirty="0">
                        <a:solidFill>
                          <a:srgbClr val="FFFF00"/>
                        </a:solidFill>
                      </a:endParaRPr>
                    </a:p>
                  </a:txBody>
                  <a:tcPr marL="135390" marR="135390" marT="67720" marB="6772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14-9-2015</a:t>
            </a:r>
            <a:endParaRPr lang="nl-NL"/>
          </a:p>
        </p:txBody>
      </p:sp>
      <p:sp>
        <p:nvSpPr>
          <p:cNvPr id="3" name="Tijdelijke aanduiding voor voettekst 2"/>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4" name="Tijdelijke aanduiding voor dianummer 3"/>
          <p:cNvSpPr>
            <a:spLocks noGrp="1"/>
          </p:cNvSpPr>
          <p:nvPr>
            <p:ph type="sldNum" sz="quarter" idx="12"/>
          </p:nvPr>
        </p:nvSpPr>
        <p:spPr/>
        <p:txBody>
          <a:bodyPr/>
          <a:lstStyle/>
          <a:p>
            <a:fld id="{2D718FF6-DF95-4B12-B3F8-44E3143165A9}" type="slidenum">
              <a:rPr lang="nl-NL" smtClean="0"/>
              <a:pPr/>
              <a:t>15</a:t>
            </a:fld>
            <a:endParaRPr lang="nl-NL"/>
          </a:p>
        </p:txBody>
      </p:sp>
      <p:graphicFrame>
        <p:nvGraphicFramePr>
          <p:cNvPr id="5" name="Tabel 4"/>
          <p:cNvGraphicFramePr>
            <a:graphicFrameLocks noGrp="1"/>
          </p:cNvGraphicFramePr>
          <p:nvPr/>
        </p:nvGraphicFramePr>
        <p:xfrm>
          <a:off x="-90263" y="476672"/>
          <a:ext cx="9324527" cy="4571760"/>
        </p:xfrm>
        <a:graphic>
          <a:graphicData uri="http://schemas.openxmlformats.org/drawingml/2006/table">
            <a:tbl>
              <a:tblPr firstRow="1" bandRow="1">
                <a:tableStyleId>{5940675A-B579-460E-94D1-54222C63F5DA}</a:tableStyleId>
              </a:tblPr>
              <a:tblGrid>
                <a:gridCol w="3024336"/>
                <a:gridCol w="2656317"/>
                <a:gridCol w="2096211"/>
                <a:gridCol w="1547663"/>
              </a:tblGrid>
              <a:tr h="396000">
                <a:tc>
                  <a:txBody>
                    <a:bodyPr/>
                    <a:lstStyle/>
                    <a:p>
                      <a:pPr algn="ctr"/>
                      <a:r>
                        <a:rPr lang="nl-NL" sz="2800" b="1" dirty="0" smtClean="0">
                          <a:solidFill>
                            <a:srgbClr val="FF0000"/>
                          </a:solidFill>
                        </a:rPr>
                        <a:t>FINANCIERING</a:t>
                      </a:r>
                      <a:r>
                        <a:rPr lang="nl-NL" sz="2800" b="1" baseline="0" dirty="0" smtClean="0">
                          <a:solidFill>
                            <a:srgbClr val="FF0000"/>
                          </a:solidFill>
                        </a:rPr>
                        <a:t> ?</a:t>
                      </a:r>
                      <a:endParaRPr lang="nl-NL" sz="2800" b="1" dirty="0">
                        <a:solidFill>
                          <a:srgbClr val="FF0000"/>
                        </a:solidFill>
                      </a:endParaRPr>
                    </a:p>
                  </a:txBody>
                  <a:tcPr marL="135390" marR="135390" marT="67720" marB="67720" anchor="ctr"/>
                </a:tc>
                <a:tc>
                  <a:txBody>
                    <a:bodyPr/>
                    <a:lstStyle/>
                    <a:p>
                      <a:pPr algn="ctr"/>
                      <a:r>
                        <a:rPr lang="nl-NL" sz="2800" b="1" dirty="0" smtClean="0">
                          <a:solidFill>
                            <a:srgbClr val="FF0000"/>
                          </a:solidFill>
                        </a:rPr>
                        <a:t>BASISINKOMEN</a:t>
                      </a:r>
                      <a:endParaRPr lang="nl-NL" sz="2800" b="1" dirty="0">
                        <a:solidFill>
                          <a:srgbClr val="FF0000"/>
                        </a:solidFill>
                      </a:endParaRPr>
                    </a:p>
                  </a:txBody>
                  <a:tcPr marL="135390" marR="135390" marT="67720" marB="67720" anchor="ctr"/>
                </a:tc>
                <a:tc>
                  <a:txBody>
                    <a:bodyPr/>
                    <a:lstStyle/>
                    <a:p>
                      <a:pPr algn="ctr"/>
                      <a:r>
                        <a:rPr lang="nl-NL" sz="2800" b="1" dirty="0" smtClean="0">
                          <a:solidFill>
                            <a:srgbClr val="FF0000"/>
                          </a:solidFill>
                        </a:rPr>
                        <a:t>BASISBAAN</a:t>
                      </a:r>
                      <a:endParaRPr lang="nl-NL" sz="2800" b="1" dirty="0">
                        <a:solidFill>
                          <a:srgbClr val="FF0000"/>
                        </a:solidFill>
                      </a:endParaRPr>
                    </a:p>
                  </a:txBody>
                  <a:tcPr marL="135390" marR="135390" marT="67720" marB="67720" anchor="ctr"/>
                </a:tc>
                <a:tc>
                  <a:txBody>
                    <a:bodyPr/>
                    <a:lstStyle/>
                    <a:p>
                      <a:pPr algn="ctr"/>
                      <a:r>
                        <a:rPr lang="nl-NL" sz="2800" b="1" dirty="0" smtClean="0">
                          <a:solidFill>
                            <a:srgbClr val="FF0000"/>
                          </a:solidFill>
                        </a:rPr>
                        <a:t>PROHEF</a:t>
                      </a:r>
                      <a:endParaRPr lang="nl-NL" sz="2800" b="1" dirty="0">
                        <a:solidFill>
                          <a:srgbClr val="FF0000"/>
                        </a:solidFill>
                      </a:endParaRPr>
                    </a:p>
                  </a:txBody>
                  <a:tcPr marL="135390" marR="135390" marT="67720" marB="67720" anchor="ctr"/>
                </a:tc>
              </a:tr>
              <a:tr h="432000">
                <a:tc>
                  <a:txBody>
                    <a:bodyPr/>
                    <a:lstStyle/>
                    <a:p>
                      <a:pPr algn="ctr"/>
                      <a:r>
                        <a:rPr lang="nl-NL" sz="2400" b="1" strike="sngStrike" dirty="0" smtClean="0">
                          <a:solidFill>
                            <a:srgbClr val="FFFF00"/>
                          </a:solidFill>
                        </a:rPr>
                        <a:t>Inkomsten</a:t>
                      </a:r>
                      <a:endParaRPr lang="nl-NL" sz="2400" b="1" strike="sngStrike" dirty="0">
                        <a:solidFill>
                          <a:srgbClr val="FFFF00"/>
                        </a:solidFill>
                      </a:endParaRPr>
                    </a:p>
                  </a:txBody>
                  <a:tcPr marL="135390" marR="135390" marT="67720" marB="67720" anchor="ctr"/>
                </a:tc>
                <a:tc>
                  <a:txBody>
                    <a:bodyPr/>
                    <a:lstStyle/>
                    <a:p>
                      <a:pPr algn="ctr"/>
                      <a:r>
                        <a:rPr lang="nl-NL" sz="2400" b="1" dirty="0" smtClean="0">
                          <a:solidFill>
                            <a:srgbClr val="00B050"/>
                          </a:solidFill>
                        </a:rPr>
                        <a:t>±</a:t>
                      </a:r>
                      <a:endParaRPr lang="nl-NL" sz="2400" b="1" dirty="0">
                        <a:solidFill>
                          <a:srgbClr val="00B05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c>
                  <a:txBody>
                    <a:bodyPr/>
                    <a:lstStyle/>
                    <a:p>
                      <a:pPr algn="ctr"/>
                      <a:r>
                        <a:rPr lang="nl-NL" sz="2400" b="1" dirty="0" smtClean="0">
                          <a:solidFill>
                            <a:srgbClr val="00B050"/>
                          </a:solidFill>
                        </a:rPr>
                        <a:t>+</a:t>
                      </a:r>
                      <a:endParaRPr lang="nl-NL" sz="2400" b="1" dirty="0">
                        <a:solidFill>
                          <a:srgbClr val="00B050"/>
                        </a:solidFill>
                      </a:endParaRPr>
                    </a:p>
                  </a:txBody>
                  <a:tcPr marL="135390" marR="135390" marT="67720" marB="67720" anchor="ctr"/>
                </a:tc>
              </a:tr>
              <a:tr h="432000">
                <a:tc>
                  <a:txBody>
                    <a:bodyPr/>
                    <a:lstStyle/>
                    <a:p>
                      <a:pPr algn="ctr"/>
                      <a:r>
                        <a:rPr lang="nl-NL" sz="2400" b="1" dirty="0" smtClean="0">
                          <a:solidFill>
                            <a:srgbClr val="FFFF00"/>
                          </a:solidFill>
                        </a:rPr>
                        <a:t>Kapitaal </a:t>
                      </a:r>
                      <a:endParaRPr lang="nl-NL" sz="2400" b="1" dirty="0">
                        <a:solidFill>
                          <a:srgbClr val="FFFF00"/>
                        </a:solidFill>
                      </a:endParaRPr>
                    </a:p>
                  </a:txBody>
                  <a:tcPr marL="135390" marR="135390" marT="67720" marB="67720" anchor="ctr"/>
                </a:tc>
                <a:tc>
                  <a:txBody>
                    <a:bodyPr/>
                    <a:lstStyle/>
                    <a:p>
                      <a:pPr algn="ctr"/>
                      <a:r>
                        <a:rPr lang="nl-NL" sz="2400" b="1" dirty="0" smtClean="0">
                          <a:solidFill>
                            <a:srgbClr val="00B050"/>
                          </a:solidFill>
                        </a:rPr>
                        <a:t>+</a:t>
                      </a:r>
                      <a:endParaRPr lang="nl-NL" sz="2400" b="1" dirty="0">
                        <a:solidFill>
                          <a:srgbClr val="00B05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r>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2400" b="1" dirty="0" smtClean="0">
                          <a:solidFill>
                            <a:srgbClr val="FFFF00"/>
                          </a:solidFill>
                        </a:rPr>
                        <a:t>Omzet</a:t>
                      </a:r>
                    </a:p>
                  </a:txBody>
                  <a:tcPr marL="135390" marR="135390" marT="67720" marB="67720" anchor="ctr"/>
                </a:tc>
                <a:tc>
                  <a:txBody>
                    <a:bodyPr/>
                    <a:lstStyle/>
                    <a:p>
                      <a:pPr algn="ctr"/>
                      <a:r>
                        <a:rPr lang="nl-NL" sz="2400" b="1" dirty="0" smtClean="0">
                          <a:solidFill>
                            <a:srgbClr val="00B050"/>
                          </a:solidFill>
                        </a:rPr>
                        <a:t>+</a:t>
                      </a:r>
                      <a:endParaRPr lang="nl-NL" sz="2400" b="1" dirty="0">
                        <a:solidFill>
                          <a:srgbClr val="00B05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r>
              <a:tr h="432000">
                <a:tc>
                  <a:txBody>
                    <a:bodyPr/>
                    <a:lstStyle/>
                    <a:p>
                      <a:pPr algn="ctr"/>
                      <a:r>
                        <a:rPr lang="nl-NL" sz="2400" b="1" dirty="0" smtClean="0">
                          <a:solidFill>
                            <a:srgbClr val="FFFF00"/>
                          </a:solidFill>
                        </a:rPr>
                        <a:t>Consumptie</a:t>
                      </a:r>
                    </a:p>
                  </a:txBody>
                  <a:tcPr marL="135390" marR="135390" marT="67720" marB="67720" anchor="ctr"/>
                </a:tc>
                <a:tc>
                  <a:txBody>
                    <a:bodyPr/>
                    <a:lstStyle/>
                    <a:p>
                      <a:pPr algn="ctr"/>
                      <a:r>
                        <a:rPr lang="nl-NL" sz="2400" b="1" dirty="0" smtClean="0">
                          <a:solidFill>
                            <a:srgbClr val="00B050"/>
                          </a:solidFill>
                        </a:rPr>
                        <a:t>+</a:t>
                      </a:r>
                      <a:endParaRPr lang="nl-NL" sz="2400" b="1" dirty="0">
                        <a:solidFill>
                          <a:srgbClr val="00B05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r>
              <a:tr h="432000">
                <a:tc>
                  <a:txBody>
                    <a:bodyPr/>
                    <a:lstStyle/>
                    <a:p>
                      <a:pPr algn="ctr"/>
                      <a:r>
                        <a:rPr lang="nl-NL" sz="2400" b="1" dirty="0" smtClean="0">
                          <a:solidFill>
                            <a:srgbClr val="FFFF00"/>
                          </a:solidFill>
                        </a:rPr>
                        <a:t>BOW</a:t>
                      </a:r>
                      <a:endParaRPr lang="nl-NL" sz="2400" b="1" dirty="0">
                        <a:solidFill>
                          <a:srgbClr val="FFFF00"/>
                        </a:solidFill>
                      </a:endParaRPr>
                    </a:p>
                  </a:txBody>
                  <a:tcPr marL="135390" marR="135390" marT="67720" marB="67720" anchor="ctr"/>
                </a:tc>
                <a:tc>
                  <a:txBody>
                    <a:bodyPr/>
                    <a:lstStyle/>
                    <a:p>
                      <a:pPr algn="ctr"/>
                      <a:r>
                        <a:rPr lang="nl-NL" sz="2400" b="1" dirty="0" smtClean="0">
                          <a:solidFill>
                            <a:srgbClr val="00B050"/>
                          </a:solidFill>
                        </a:rPr>
                        <a:t>+</a:t>
                      </a:r>
                      <a:endParaRPr lang="nl-NL" sz="2400" b="1" dirty="0">
                        <a:solidFill>
                          <a:srgbClr val="00B05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r>
              <a:tr h="432000">
                <a:tc>
                  <a:txBody>
                    <a:bodyPr/>
                    <a:lstStyle/>
                    <a:p>
                      <a:pPr algn="ctr"/>
                      <a:r>
                        <a:rPr lang="nl-NL" sz="2400" b="1" dirty="0" smtClean="0">
                          <a:solidFill>
                            <a:srgbClr val="FFFF00"/>
                          </a:solidFill>
                        </a:rPr>
                        <a:t>Financiële transacties</a:t>
                      </a:r>
                      <a:endParaRPr lang="nl-NL" sz="2400" b="1" dirty="0">
                        <a:solidFill>
                          <a:srgbClr val="FFFF00"/>
                        </a:solidFill>
                      </a:endParaRPr>
                    </a:p>
                  </a:txBody>
                  <a:tcPr marL="135390" marR="135390" marT="67720" marB="67720" anchor="ctr"/>
                </a:tc>
                <a:tc>
                  <a:txBody>
                    <a:bodyPr/>
                    <a:lstStyle/>
                    <a:p>
                      <a:pPr algn="ctr"/>
                      <a:r>
                        <a:rPr lang="nl-NL" sz="2400" b="1" dirty="0" smtClean="0">
                          <a:solidFill>
                            <a:srgbClr val="00B050"/>
                          </a:solidFill>
                        </a:rPr>
                        <a:t>+</a:t>
                      </a:r>
                      <a:endParaRPr lang="nl-NL" sz="2400" b="1" dirty="0">
                        <a:solidFill>
                          <a:srgbClr val="00B05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r>
              <a:tr h="432000">
                <a:tc>
                  <a:txBody>
                    <a:bodyPr/>
                    <a:lstStyle/>
                    <a:p>
                      <a:pPr algn="ctr"/>
                      <a:r>
                        <a:rPr lang="nl-NL" sz="2400" b="1" dirty="0" smtClean="0">
                          <a:solidFill>
                            <a:srgbClr val="FFFF00"/>
                          </a:solidFill>
                        </a:rPr>
                        <a:t>Vermogen</a:t>
                      </a:r>
                      <a:endParaRPr lang="nl-NL" sz="2400" b="1" dirty="0">
                        <a:solidFill>
                          <a:srgbClr val="FFFF00"/>
                        </a:solidFill>
                      </a:endParaRPr>
                    </a:p>
                  </a:txBody>
                  <a:tcPr marL="135390" marR="135390" marT="67720" marB="67720" anchor="ctr"/>
                </a:tc>
                <a:tc>
                  <a:txBody>
                    <a:bodyPr/>
                    <a:lstStyle/>
                    <a:p>
                      <a:pPr algn="ctr"/>
                      <a:r>
                        <a:rPr lang="nl-NL" sz="2400" b="1" dirty="0" smtClean="0">
                          <a:solidFill>
                            <a:srgbClr val="00B050"/>
                          </a:solidFill>
                        </a:rPr>
                        <a:t>+</a:t>
                      </a:r>
                      <a:endParaRPr lang="nl-NL" sz="2400" b="1" dirty="0">
                        <a:solidFill>
                          <a:srgbClr val="00B05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r>
              <a:tr h="432000">
                <a:tc>
                  <a:txBody>
                    <a:bodyPr/>
                    <a:lstStyle/>
                    <a:p>
                      <a:pPr algn="ctr"/>
                      <a:r>
                        <a:rPr lang="nl-NL" sz="2400" b="1" dirty="0" smtClean="0">
                          <a:solidFill>
                            <a:srgbClr val="FFFF00"/>
                          </a:solidFill>
                        </a:rPr>
                        <a:t>100% schijf &gt; 70%</a:t>
                      </a:r>
                      <a:endParaRPr lang="nl-NL" sz="2400" b="1" dirty="0">
                        <a:solidFill>
                          <a:srgbClr val="FFFF00"/>
                        </a:solidFill>
                      </a:endParaRPr>
                    </a:p>
                  </a:txBody>
                  <a:tcPr marL="135390" marR="135390" marT="67720" marB="67720" anchor="ctr"/>
                </a:tc>
                <a:tc>
                  <a:txBody>
                    <a:bodyPr/>
                    <a:lstStyle/>
                    <a:p>
                      <a:pPr algn="ctr"/>
                      <a:r>
                        <a:rPr lang="nl-NL" sz="2400" b="1" dirty="0" smtClean="0">
                          <a:solidFill>
                            <a:srgbClr val="00B050"/>
                          </a:solidFill>
                        </a:rPr>
                        <a:t>+</a:t>
                      </a:r>
                      <a:endParaRPr lang="nl-NL" sz="2400" b="1" dirty="0">
                        <a:solidFill>
                          <a:srgbClr val="00B05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c>
                  <a:txBody>
                    <a:bodyPr/>
                    <a:lstStyle/>
                    <a:p>
                      <a:pPr algn="ctr"/>
                      <a:r>
                        <a:rPr lang="nl-NL" sz="2400" b="1" dirty="0" smtClean="0">
                          <a:solidFill>
                            <a:srgbClr val="FF0000"/>
                          </a:solidFill>
                        </a:rPr>
                        <a:t>?</a:t>
                      </a:r>
                      <a:endParaRPr lang="nl-NL" sz="2400" b="1" dirty="0">
                        <a:solidFill>
                          <a:srgbClr val="FF0000"/>
                        </a:solidFill>
                      </a:endParaRPr>
                    </a:p>
                  </a:txBody>
                  <a:tcPr marL="135390" marR="135390" marT="67720" marB="67720" anchor="ctr"/>
                </a:tc>
              </a:tr>
            </a:tbl>
          </a:graphicData>
        </a:graphic>
      </p:graphicFrame>
      <p:pic>
        <p:nvPicPr>
          <p:cNvPr id="7" name="Picture 2"/>
          <p:cNvPicPr>
            <a:picLocks noChangeAspect="1" noChangeArrowheads="1"/>
          </p:cNvPicPr>
          <p:nvPr/>
        </p:nvPicPr>
        <p:blipFill>
          <a:blip r:embed="rId2" cstate="print"/>
          <a:srcRect/>
          <a:stretch>
            <a:fillRect/>
          </a:stretch>
        </p:blipFill>
        <p:spPr bwMode="auto">
          <a:xfrm>
            <a:off x="4283968" y="5805264"/>
            <a:ext cx="646176" cy="3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908720"/>
          </a:xfrm>
        </p:spPr>
        <p:txBody>
          <a:bodyPr>
            <a:noAutofit/>
          </a:bodyPr>
          <a:lstStyle/>
          <a:p>
            <a:r>
              <a:rPr lang="nl-NL" sz="8000" b="1" dirty="0" smtClean="0">
                <a:solidFill>
                  <a:srgbClr val="FF0000"/>
                </a:solidFill>
              </a:rPr>
              <a:t>Niet te betalen?</a:t>
            </a:r>
            <a:endParaRPr lang="nl-NL" sz="8000" b="1" dirty="0">
              <a:solidFill>
                <a:srgbClr val="FF0000"/>
              </a:solidFill>
            </a:endParaRPr>
          </a:p>
        </p:txBody>
      </p:sp>
      <p:graphicFrame>
        <p:nvGraphicFramePr>
          <p:cNvPr id="7" name="Tijdelijke aanduiding voor inhoud 6"/>
          <p:cNvGraphicFramePr>
            <a:graphicFrameLocks noGrp="1"/>
          </p:cNvGraphicFramePr>
          <p:nvPr>
            <p:ph idx="1"/>
          </p:nvPr>
        </p:nvGraphicFramePr>
        <p:xfrm>
          <a:off x="295200" y="980728"/>
          <a:ext cx="8553600" cy="4751998"/>
        </p:xfrm>
        <a:graphic>
          <a:graphicData uri="http://schemas.openxmlformats.org/drawingml/2006/table">
            <a:tbl>
              <a:tblPr firstRow="1" bandRow="1">
                <a:tableStyleId>{2D5ABB26-0587-4C30-8999-92F81FD0307C}</a:tableStyleId>
              </a:tblPr>
              <a:tblGrid>
                <a:gridCol w="759182"/>
                <a:gridCol w="6137122"/>
                <a:gridCol w="1657296"/>
              </a:tblGrid>
              <a:tr h="386051">
                <a:tc>
                  <a:txBody>
                    <a:bodyPr/>
                    <a:lstStyle/>
                    <a:p>
                      <a:pPr algn="ctr">
                        <a:lnSpc>
                          <a:spcPct val="115000"/>
                        </a:lnSpc>
                        <a:spcAft>
                          <a:spcPts val="0"/>
                        </a:spcAft>
                      </a:pPr>
                      <a:r>
                        <a:rPr lang="nl-NL" sz="1800" dirty="0"/>
                        <a:t>%</a:t>
                      </a:r>
                      <a:endParaRPr lang="nl-NL" sz="1800" dirty="0">
                        <a:latin typeface="Calibri"/>
                        <a:ea typeface="Calibri"/>
                        <a:cs typeface="Times New Roman"/>
                      </a:endParaRPr>
                    </a:p>
                  </a:txBody>
                  <a:tcPr marL="71280" marR="71280" marT="0" marB="0" anchor="ctr"/>
                </a:tc>
                <a:tc>
                  <a:txBody>
                    <a:bodyPr/>
                    <a:lstStyle/>
                    <a:p>
                      <a:pPr>
                        <a:lnSpc>
                          <a:spcPct val="115000"/>
                        </a:lnSpc>
                        <a:spcAft>
                          <a:spcPts val="0"/>
                        </a:spcAft>
                      </a:pPr>
                      <a:r>
                        <a:rPr lang="nl-NL" sz="2000" dirty="0"/>
                        <a:t>Inkomen, vermogen</a:t>
                      </a:r>
                      <a:endParaRPr lang="nl-NL" sz="2000" dirty="0">
                        <a:latin typeface="Calibri"/>
                        <a:ea typeface="Calibri"/>
                        <a:cs typeface="Times New Roman"/>
                      </a:endParaRPr>
                    </a:p>
                  </a:txBody>
                  <a:tcPr marL="71280" marR="71280" marT="0" marB="0" anchor="ctr">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nl-NL" sz="1200">
                        <a:latin typeface="Calibri"/>
                        <a:ea typeface="Calibri"/>
                        <a:cs typeface="Times New Roman"/>
                      </a:endParaRPr>
                    </a:p>
                  </a:txBody>
                  <a:tcPr marL="71280" marR="71280" marT="0" marB="0" anchor="ctr"/>
                </a:tc>
              </a:tr>
              <a:tr h="386051">
                <a:tc>
                  <a:txBody>
                    <a:bodyPr/>
                    <a:lstStyle/>
                    <a:p>
                      <a:pPr algn="ctr">
                        <a:lnSpc>
                          <a:spcPct val="115000"/>
                        </a:lnSpc>
                        <a:spcAft>
                          <a:spcPts val="0"/>
                        </a:spcAft>
                      </a:pPr>
                      <a:r>
                        <a:rPr lang="nl-NL" sz="1200" dirty="0"/>
                        <a:t>100</a:t>
                      </a:r>
                      <a:endParaRPr lang="nl-NL" sz="1200" dirty="0">
                        <a:latin typeface="Calibri"/>
                        <a:ea typeface="Calibri"/>
                        <a:cs typeface="Times New Roman"/>
                      </a:endParaRPr>
                    </a:p>
                  </a:txBody>
                  <a:tcPr marL="71280" marR="71280" marT="0" marB="0" anchor="ctr">
                    <a:lnR w="12700" cap="flat" cmpd="sng" algn="ctr">
                      <a:solidFill>
                        <a:schemeClr val="tx1"/>
                      </a:solidFill>
                      <a:prstDash val="solid"/>
                      <a:round/>
                      <a:headEnd type="none" w="med" len="med"/>
                      <a:tailEnd type="none" w="med" len="med"/>
                    </a:lnR>
                  </a:tcPr>
                </a:tc>
                <a:tc rowSpan="10">
                  <a:txBody>
                    <a:bodyPr/>
                    <a:lstStyle/>
                    <a:p>
                      <a:pPr>
                        <a:lnSpc>
                          <a:spcPct val="115000"/>
                        </a:lnSpc>
                        <a:spcAft>
                          <a:spcPts val="0"/>
                        </a:spcAft>
                      </a:pPr>
                      <a:endParaRPr lang="nl-NL" sz="1200" dirty="0" smtClean="0">
                        <a:latin typeface="Calibri"/>
                        <a:ea typeface="Calibri"/>
                        <a:cs typeface="Times New Roman"/>
                      </a:endParaRPr>
                    </a:p>
                    <a:p>
                      <a:pPr>
                        <a:lnSpc>
                          <a:spcPct val="115000"/>
                        </a:lnSpc>
                        <a:spcAft>
                          <a:spcPts val="0"/>
                        </a:spcAft>
                      </a:pPr>
                      <a:endParaRPr lang="nl-NL" sz="1200" dirty="0" smtClean="0">
                        <a:latin typeface="Calibri"/>
                        <a:ea typeface="Calibri"/>
                        <a:cs typeface="Times New Roman"/>
                      </a:endParaRPr>
                    </a:p>
                    <a:p>
                      <a:pPr>
                        <a:lnSpc>
                          <a:spcPct val="115000"/>
                        </a:lnSpc>
                        <a:spcAft>
                          <a:spcPts val="0"/>
                        </a:spcAft>
                      </a:pPr>
                      <a:endParaRPr lang="nl-NL" sz="1200" dirty="0" smtClean="0">
                        <a:latin typeface="Calibri"/>
                        <a:ea typeface="Calibri"/>
                        <a:cs typeface="Times New Roman"/>
                      </a:endParaRPr>
                    </a:p>
                    <a:p>
                      <a:pPr>
                        <a:lnSpc>
                          <a:spcPct val="115000"/>
                        </a:lnSpc>
                        <a:spcAft>
                          <a:spcPts val="0"/>
                        </a:spcAft>
                      </a:pPr>
                      <a:endParaRPr lang="nl-NL" sz="1200" dirty="0" smtClean="0">
                        <a:latin typeface="Calibri"/>
                        <a:ea typeface="Calibri"/>
                        <a:cs typeface="Times New Roman"/>
                      </a:endParaRPr>
                    </a:p>
                    <a:p>
                      <a:pPr>
                        <a:lnSpc>
                          <a:spcPct val="115000"/>
                        </a:lnSpc>
                        <a:spcAft>
                          <a:spcPts val="0"/>
                        </a:spcAft>
                      </a:pPr>
                      <a:endParaRPr lang="nl-NL" sz="1200" dirty="0" smtClean="0">
                        <a:latin typeface="Calibri"/>
                        <a:ea typeface="Calibri"/>
                        <a:cs typeface="Times New Roman"/>
                      </a:endParaRPr>
                    </a:p>
                    <a:p>
                      <a:pPr>
                        <a:lnSpc>
                          <a:spcPct val="115000"/>
                        </a:lnSpc>
                        <a:spcAft>
                          <a:spcPts val="0"/>
                        </a:spcAft>
                      </a:pPr>
                      <a:r>
                        <a:rPr lang="nl-NL" sz="1200" dirty="0" smtClean="0">
                          <a:latin typeface="Calibri"/>
                          <a:ea typeface="Calibri"/>
                          <a:cs typeface="Times New Roman"/>
                        </a:rPr>
                        <a:t>______________________________________________________________________________</a:t>
                      </a:r>
                    </a:p>
                    <a:p>
                      <a:pPr>
                        <a:lnSpc>
                          <a:spcPct val="115000"/>
                        </a:lnSpc>
                        <a:spcAft>
                          <a:spcPts val="0"/>
                        </a:spcAft>
                      </a:pPr>
                      <a:endParaRPr lang="nl-NL" sz="1200" dirty="0" smtClean="0">
                        <a:latin typeface="Calibri"/>
                        <a:ea typeface="Calibri"/>
                        <a:cs typeface="Times New Roman"/>
                      </a:endParaRPr>
                    </a:p>
                    <a:p>
                      <a:pPr>
                        <a:lnSpc>
                          <a:spcPct val="115000"/>
                        </a:lnSpc>
                        <a:spcAft>
                          <a:spcPts val="0"/>
                        </a:spcAft>
                      </a:pPr>
                      <a:endParaRPr lang="nl-NL" sz="1200" dirty="0" smtClean="0">
                        <a:latin typeface="Calibri"/>
                        <a:ea typeface="Calibri"/>
                        <a:cs typeface="Times New Roman"/>
                      </a:endParaRPr>
                    </a:p>
                    <a:p>
                      <a:pPr>
                        <a:lnSpc>
                          <a:spcPct val="115000"/>
                        </a:lnSpc>
                        <a:spcAft>
                          <a:spcPts val="0"/>
                        </a:spcAft>
                      </a:pPr>
                      <a:endParaRPr lang="nl-NL" sz="1200" dirty="0" smtClean="0">
                        <a:latin typeface="Calibri"/>
                        <a:ea typeface="Calibri"/>
                        <a:cs typeface="Times New Roman"/>
                      </a:endParaRPr>
                    </a:p>
                    <a:p>
                      <a:pPr>
                        <a:lnSpc>
                          <a:spcPct val="115000"/>
                        </a:lnSpc>
                        <a:spcAft>
                          <a:spcPts val="0"/>
                        </a:spcAft>
                      </a:pPr>
                      <a:endParaRPr lang="nl-NL" sz="1200" dirty="0" smtClean="0">
                        <a:latin typeface="Calibri"/>
                        <a:ea typeface="Calibri"/>
                        <a:cs typeface="Times New Roman"/>
                      </a:endParaRPr>
                    </a:p>
                    <a:p>
                      <a:pPr>
                        <a:lnSpc>
                          <a:spcPct val="115000"/>
                        </a:lnSpc>
                        <a:spcAft>
                          <a:spcPts val="0"/>
                        </a:spcAft>
                      </a:pPr>
                      <a:endParaRPr lang="nl-NL" sz="1200" dirty="0" smtClean="0">
                        <a:latin typeface="Calibri"/>
                        <a:ea typeface="Calibri"/>
                        <a:cs typeface="Times New Roman"/>
                      </a:endParaRPr>
                    </a:p>
                    <a:p>
                      <a:pPr>
                        <a:lnSpc>
                          <a:spcPct val="115000"/>
                        </a:lnSpc>
                        <a:spcAft>
                          <a:spcPts val="0"/>
                        </a:spcAft>
                      </a:pPr>
                      <a:endParaRPr lang="nl-NL" sz="1200" dirty="0" smtClean="0">
                        <a:latin typeface="Calibri"/>
                        <a:ea typeface="Calibri"/>
                        <a:cs typeface="Times New Roman"/>
                      </a:endParaRPr>
                    </a:p>
                    <a:p>
                      <a:pPr>
                        <a:lnSpc>
                          <a:spcPct val="115000"/>
                        </a:lnSpc>
                        <a:spcAft>
                          <a:spcPts val="0"/>
                        </a:spcAft>
                      </a:pPr>
                      <a:endParaRPr lang="nl-NL" sz="1200" dirty="0" smtClean="0">
                        <a:latin typeface="Calibri"/>
                        <a:ea typeface="Calibri"/>
                        <a:cs typeface="Times New Roman"/>
                      </a:endParaRPr>
                    </a:p>
                    <a:p>
                      <a:pPr>
                        <a:lnSpc>
                          <a:spcPct val="115000"/>
                        </a:lnSpc>
                        <a:spcAft>
                          <a:spcPts val="0"/>
                        </a:spcAft>
                      </a:pPr>
                      <a:endParaRPr lang="nl-NL" sz="1200" dirty="0" smtClean="0">
                        <a:latin typeface="Calibri"/>
                        <a:ea typeface="Calibri"/>
                        <a:cs typeface="Times New Roman"/>
                      </a:endParaRPr>
                    </a:p>
                    <a:p>
                      <a:pPr>
                        <a:lnSpc>
                          <a:spcPct val="115000"/>
                        </a:lnSpc>
                        <a:spcAft>
                          <a:spcPts val="0"/>
                        </a:spcAft>
                      </a:pPr>
                      <a:endParaRPr lang="nl-NL" sz="1200" dirty="0" smtClean="0">
                        <a:latin typeface="Calibri"/>
                        <a:ea typeface="Calibri"/>
                        <a:cs typeface="Times New Roman"/>
                      </a:endParaRPr>
                    </a:p>
                    <a:p>
                      <a:pPr>
                        <a:lnSpc>
                          <a:spcPct val="115000"/>
                        </a:lnSpc>
                        <a:spcAft>
                          <a:spcPts val="0"/>
                        </a:spcAft>
                      </a:pPr>
                      <a:endParaRPr lang="nl-NL" sz="1200" dirty="0" smtClean="0">
                        <a:latin typeface="Calibri"/>
                        <a:ea typeface="Calibri"/>
                        <a:cs typeface="Times New Roman"/>
                      </a:endParaRPr>
                    </a:p>
                    <a:p>
                      <a:pPr>
                        <a:lnSpc>
                          <a:spcPct val="115000"/>
                        </a:lnSpc>
                        <a:spcAft>
                          <a:spcPts val="0"/>
                        </a:spcAft>
                      </a:pPr>
                      <a:endParaRPr lang="nl-NL" sz="1200" dirty="0" smtClean="0">
                        <a:latin typeface="Calibri"/>
                        <a:ea typeface="Calibri"/>
                        <a:cs typeface="Times New Roman"/>
                      </a:endParaRPr>
                    </a:p>
                    <a:p>
                      <a:pPr>
                        <a:lnSpc>
                          <a:spcPct val="115000"/>
                        </a:lnSpc>
                        <a:spcAft>
                          <a:spcPts val="0"/>
                        </a:spcAft>
                      </a:pPr>
                      <a:r>
                        <a:rPr lang="nl-NL" sz="1200" dirty="0" smtClean="0">
                          <a:latin typeface="Calibri"/>
                          <a:ea typeface="Calibri"/>
                          <a:cs typeface="Times New Roman"/>
                        </a:rPr>
                        <a:t>______________________________________________________________________________</a:t>
                      </a:r>
                    </a:p>
                    <a:p>
                      <a:pPr>
                        <a:lnSpc>
                          <a:spcPct val="115000"/>
                        </a:lnSpc>
                        <a:spcAft>
                          <a:spcPts val="0"/>
                        </a:spcAft>
                      </a:pPr>
                      <a:endParaRPr lang="nl-NL" sz="1200" dirty="0" smtClean="0">
                        <a:latin typeface="Calibri"/>
                        <a:ea typeface="Calibri"/>
                        <a:cs typeface="Times New Roman"/>
                      </a:endParaRPr>
                    </a:p>
                  </a:txBody>
                  <a:tcPr marL="71280" marR="712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nl-NL" sz="1200">
                        <a:latin typeface="Calibri"/>
                        <a:ea typeface="Calibri"/>
                        <a:cs typeface="Times New Roman"/>
                      </a:endParaRPr>
                    </a:p>
                  </a:txBody>
                  <a:tcPr marL="71280" marR="71280" marT="0" marB="0" anchor="ctr">
                    <a:lnL w="12700" cap="flat" cmpd="sng" algn="ctr">
                      <a:solidFill>
                        <a:schemeClr val="tx1"/>
                      </a:solidFill>
                      <a:prstDash val="solid"/>
                      <a:round/>
                      <a:headEnd type="none" w="med" len="med"/>
                      <a:tailEnd type="none" w="med" len="med"/>
                    </a:lnL>
                  </a:tcPr>
                </a:tc>
              </a:tr>
              <a:tr h="386051">
                <a:tc>
                  <a:txBody>
                    <a:bodyPr/>
                    <a:lstStyle/>
                    <a:p>
                      <a:pPr algn="ctr">
                        <a:lnSpc>
                          <a:spcPct val="115000"/>
                        </a:lnSpc>
                        <a:spcAft>
                          <a:spcPts val="0"/>
                        </a:spcAft>
                      </a:pPr>
                      <a:endParaRPr lang="nl-NL" sz="1200" dirty="0">
                        <a:latin typeface="Calibri"/>
                        <a:ea typeface="Calibri"/>
                        <a:cs typeface="Times New Roman"/>
                      </a:endParaRPr>
                    </a:p>
                  </a:txBody>
                  <a:tcPr marL="71280" marR="71280" marT="0" marB="0" anchor="ctr">
                    <a:lnR w="12700" cap="flat" cmpd="sng" algn="ctr">
                      <a:solidFill>
                        <a:schemeClr val="tx1"/>
                      </a:solidFill>
                      <a:prstDash val="solid"/>
                      <a:round/>
                      <a:headEnd type="none" w="med" len="med"/>
                      <a:tailEnd type="none" w="med" len="med"/>
                    </a:lnR>
                  </a:tcPr>
                </a:tc>
                <a:tc vMerge="1">
                  <a:txBody>
                    <a:bodyPr/>
                    <a:lstStyle/>
                    <a:p>
                      <a:endParaRPr lang="nl-NL"/>
                    </a:p>
                  </a:txBody>
                  <a:tcPr/>
                </a:tc>
                <a:tc>
                  <a:txBody>
                    <a:bodyPr/>
                    <a:lstStyle/>
                    <a:p>
                      <a:pPr>
                        <a:lnSpc>
                          <a:spcPct val="115000"/>
                        </a:lnSpc>
                        <a:spcAft>
                          <a:spcPts val="0"/>
                        </a:spcAft>
                      </a:pPr>
                      <a:endParaRPr lang="nl-NL" sz="1200">
                        <a:latin typeface="Calibri"/>
                        <a:ea typeface="Calibri"/>
                        <a:cs typeface="Times New Roman"/>
                      </a:endParaRPr>
                    </a:p>
                  </a:txBody>
                  <a:tcPr marL="71280" marR="71280" marT="0" marB="0" anchor="ctr">
                    <a:lnL w="12700" cap="flat" cmpd="sng" algn="ctr">
                      <a:solidFill>
                        <a:schemeClr val="tx1"/>
                      </a:solidFill>
                      <a:prstDash val="solid"/>
                      <a:round/>
                      <a:headEnd type="none" w="med" len="med"/>
                      <a:tailEnd type="none" w="med" len="med"/>
                    </a:lnL>
                  </a:tcPr>
                </a:tc>
              </a:tr>
              <a:tr h="386051">
                <a:tc>
                  <a:txBody>
                    <a:bodyPr/>
                    <a:lstStyle/>
                    <a:p>
                      <a:pPr algn="ctr">
                        <a:lnSpc>
                          <a:spcPct val="115000"/>
                        </a:lnSpc>
                        <a:spcAft>
                          <a:spcPts val="0"/>
                        </a:spcAft>
                      </a:pPr>
                      <a:endParaRPr lang="nl-NL" sz="1200" dirty="0">
                        <a:latin typeface="Calibri"/>
                        <a:ea typeface="Calibri"/>
                        <a:cs typeface="Times New Roman"/>
                      </a:endParaRPr>
                    </a:p>
                  </a:txBody>
                  <a:tcPr marL="71280" marR="71280" marT="0" marB="0" anchor="ctr">
                    <a:lnR w="12700" cap="flat" cmpd="sng" algn="ctr">
                      <a:solidFill>
                        <a:schemeClr val="tx1"/>
                      </a:solidFill>
                      <a:prstDash val="solid"/>
                      <a:round/>
                      <a:headEnd type="none" w="med" len="med"/>
                      <a:tailEnd type="none" w="med" len="med"/>
                    </a:lnR>
                  </a:tcPr>
                </a:tc>
                <a:tc vMerge="1">
                  <a:txBody>
                    <a:bodyPr/>
                    <a:lstStyle/>
                    <a:p>
                      <a:endParaRPr lang="nl-NL"/>
                    </a:p>
                  </a:txBody>
                  <a:tcPr/>
                </a:tc>
                <a:tc>
                  <a:txBody>
                    <a:bodyPr/>
                    <a:lstStyle/>
                    <a:p>
                      <a:pPr>
                        <a:lnSpc>
                          <a:spcPct val="115000"/>
                        </a:lnSpc>
                        <a:spcAft>
                          <a:spcPts val="0"/>
                        </a:spcAft>
                      </a:pPr>
                      <a:endParaRPr lang="nl-NL" sz="1200" dirty="0">
                        <a:latin typeface="Calibri"/>
                        <a:ea typeface="Calibri"/>
                        <a:cs typeface="Times New Roman"/>
                      </a:endParaRPr>
                    </a:p>
                  </a:txBody>
                  <a:tcPr marL="71280" marR="71280" marT="0" marB="0" anchor="ctr">
                    <a:lnL w="12700" cap="flat" cmpd="sng" algn="ctr">
                      <a:solidFill>
                        <a:schemeClr val="tx1"/>
                      </a:solidFill>
                      <a:prstDash val="solid"/>
                      <a:round/>
                      <a:headEnd type="none" w="med" len="med"/>
                      <a:tailEnd type="none" w="med" len="med"/>
                    </a:lnL>
                  </a:tcPr>
                </a:tc>
              </a:tr>
              <a:tr h="386051">
                <a:tc>
                  <a:txBody>
                    <a:bodyPr/>
                    <a:lstStyle/>
                    <a:p>
                      <a:pPr algn="ctr">
                        <a:lnSpc>
                          <a:spcPct val="115000"/>
                        </a:lnSpc>
                        <a:spcAft>
                          <a:spcPts val="0"/>
                        </a:spcAft>
                      </a:pPr>
                      <a:r>
                        <a:rPr lang="nl-NL" sz="1200" dirty="0"/>
                        <a:t>70</a:t>
                      </a:r>
                      <a:endParaRPr lang="nl-NL" sz="1200" dirty="0">
                        <a:latin typeface="Calibri"/>
                        <a:ea typeface="Calibri"/>
                        <a:cs typeface="Times New Roman"/>
                      </a:endParaRPr>
                    </a:p>
                  </a:txBody>
                  <a:tcPr marL="71280" marR="71280" marT="0" marB="0" anchor="ctr">
                    <a:lnR w="12700" cap="flat" cmpd="sng" algn="ctr">
                      <a:solidFill>
                        <a:schemeClr val="tx1"/>
                      </a:solidFill>
                      <a:prstDash val="solid"/>
                      <a:round/>
                      <a:headEnd type="none" w="med" len="med"/>
                      <a:tailEnd type="none" w="med" len="med"/>
                    </a:lnR>
                  </a:tcPr>
                </a:tc>
                <a:tc vMerge="1">
                  <a:txBody>
                    <a:bodyPr/>
                    <a:lstStyle/>
                    <a:p>
                      <a:endParaRPr lang="nl-NL"/>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l-NL" sz="1200" dirty="0" smtClean="0"/>
                        <a:t>€  ……………………………</a:t>
                      </a:r>
                      <a:endParaRPr lang="nl-NL" sz="1200" dirty="0" smtClean="0">
                        <a:latin typeface="+mn-lt"/>
                        <a:ea typeface="Calibri"/>
                        <a:cs typeface="Times New Roman"/>
                      </a:endParaRPr>
                    </a:p>
                  </a:txBody>
                  <a:tcPr marL="71280" marR="71280" marT="0" marB="0" anchor="ctr">
                    <a:lnL w="12700" cap="flat" cmpd="sng" algn="ctr">
                      <a:solidFill>
                        <a:schemeClr val="tx1"/>
                      </a:solidFill>
                      <a:prstDash val="solid"/>
                      <a:round/>
                      <a:headEnd type="none" w="med" len="med"/>
                      <a:tailEnd type="none" w="med" len="med"/>
                    </a:lnL>
                  </a:tcPr>
                </a:tc>
              </a:tr>
              <a:tr h="386051">
                <a:tc>
                  <a:txBody>
                    <a:bodyPr/>
                    <a:lstStyle/>
                    <a:p>
                      <a:pPr algn="ctr">
                        <a:lnSpc>
                          <a:spcPct val="115000"/>
                        </a:lnSpc>
                        <a:spcAft>
                          <a:spcPts val="0"/>
                        </a:spcAft>
                      </a:pPr>
                      <a:endParaRPr lang="nl-NL" sz="1200" dirty="0">
                        <a:latin typeface="Calibri"/>
                        <a:ea typeface="Calibri"/>
                        <a:cs typeface="Times New Roman"/>
                      </a:endParaRPr>
                    </a:p>
                  </a:txBody>
                  <a:tcPr marL="71280" marR="71280" marT="0" marB="0" anchor="ctr">
                    <a:lnR w="12700" cap="flat" cmpd="sng" algn="ctr">
                      <a:solidFill>
                        <a:schemeClr val="tx1"/>
                      </a:solidFill>
                      <a:prstDash val="solid"/>
                      <a:round/>
                      <a:headEnd type="none" w="med" len="med"/>
                      <a:tailEnd type="none" w="med" len="med"/>
                    </a:lnR>
                  </a:tcPr>
                </a:tc>
                <a:tc vMerge="1">
                  <a:txBody>
                    <a:bodyPr/>
                    <a:lstStyle/>
                    <a:p>
                      <a:endParaRPr lang="nl-NL"/>
                    </a:p>
                  </a:txBody>
                  <a:tcPr/>
                </a:tc>
                <a:tc>
                  <a:txBody>
                    <a:bodyPr/>
                    <a:lstStyle/>
                    <a:p>
                      <a:pPr>
                        <a:lnSpc>
                          <a:spcPct val="115000"/>
                        </a:lnSpc>
                        <a:spcAft>
                          <a:spcPts val="0"/>
                        </a:spcAft>
                      </a:pPr>
                      <a:endParaRPr lang="nl-NL" sz="1200">
                        <a:latin typeface="Calibri"/>
                        <a:ea typeface="Calibri"/>
                        <a:cs typeface="Times New Roman"/>
                      </a:endParaRPr>
                    </a:p>
                  </a:txBody>
                  <a:tcPr marL="71280" marR="71280" marT="0" marB="0" anchor="ctr">
                    <a:lnL w="12700" cap="flat" cmpd="sng" algn="ctr">
                      <a:solidFill>
                        <a:schemeClr val="tx1"/>
                      </a:solidFill>
                      <a:prstDash val="solid"/>
                      <a:round/>
                      <a:headEnd type="none" w="med" len="med"/>
                      <a:tailEnd type="none" w="med" len="med"/>
                    </a:lnL>
                  </a:tcPr>
                </a:tc>
              </a:tr>
              <a:tr h="386051">
                <a:tc>
                  <a:txBody>
                    <a:bodyPr/>
                    <a:lstStyle/>
                    <a:p>
                      <a:pPr algn="ctr">
                        <a:lnSpc>
                          <a:spcPct val="115000"/>
                        </a:lnSpc>
                        <a:spcAft>
                          <a:spcPts val="0"/>
                        </a:spcAft>
                      </a:pPr>
                      <a:endParaRPr lang="nl-NL" sz="1200" dirty="0">
                        <a:latin typeface="Calibri"/>
                        <a:ea typeface="Calibri"/>
                        <a:cs typeface="Times New Roman"/>
                      </a:endParaRPr>
                    </a:p>
                  </a:txBody>
                  <a:tcPr marL="71280" marR="71280" marT="0" marB="0" anchor="ctr">
                    <a:lnR w="12700" cap="flat" cmpd="sng" algn="ctr">
                      <a:solidFill>
                        <a:schemeClr val="tx1"/>
                      </a:solidFill>
                      <a:prstDash val="solid"/>
                      <a:round/>
                      <a:headEnd type="none" w="med" len="med"/>
                      <a:tailEnd type="none" w="med" len="med"/>
                    </a:lnR>
                  </a:tcPr>
                </a:tc>
                <a:tc vMerge="1">
                  <a:txBody>
                    <a:bodyPr/>
                    <a:lstStyle/>
                    <a:p>
                      <a:endParaRPr lang="nl-NL"/>
                    </a:p>
                  </a:txBody>
                  <a:tcPr/>
                </a:tc>
                <a:tc>
                  <a:txBody>
                    <a:bodyPr/>
                    <a:lstStyle/>
                    <a:p>
                      <a:pPr>
                        <a:lnSpc>
                          <a:spcPct val="115000"/>
                        </a:lnSpc>
                        <a:spcAft>
                          <a:spcPts val="0"/>
                        </a:spcAft>
                      </a:pPr>
                      <a:endParaRPr lang="nl-NL" sz="1200" dirty="0">
                        <a:latin typeface="Calibri"/>
                        <a:ea typeface="Calibri"/>
                        <a:cs typeface="Times New Roman"/>
                      </a:endParaRPr>
                    </a:p>
                  </a:txBody>
                  <a:tcPr marL="71280" marR="71280" marT="0" marB="0" anchor="ctr">
                    <a:lnL w="12700" cap="flat" cmpd="sng" algn="ctr">
                      <a:solidFill>
                        <a:schemeClr val="tx1"/>
                      </a:solidFill>
                      <a:prstDash val="solid"/>
                      <a:round/>
                      <a:headEnd type="none" w="med" len="med"/>
                      <a:tailEnd type="none" w="med" len="med"/>
                    </a:lnL>
                  </a:tcPr>
                </a:tc>
              </a:tr>
              <a:tr h="386051">
                <a:tc>
                  <a:txBody>
                    <a:bodyPr/>
                    <a:lstStyle/>
                    <a:p>
                      <a:pPr algn="ctr">
                        <a:lnSpc>
                          <a:spcPct val="115000"/>
                        </a:lnSpc>
                        <a:spcAft>
                          <a:spcPts val="0"/>
                        </a:spcAft>
                      </a:pPr>
                      <a:endParaRPr lang="nl-NL" sz="1200" dirty="0">
                        <a:latin typeface="Calibri"/>
                        <a:ea typeface="Calibri"/>
                        <a:cs typeface="Times New Roman"/>
                      </a:endParaRPr>
                    </a:p>
                  </a:txBody>
                  <a:tcPr marL="71280" marR="71280" marT="0" marB="0" anchor="ctr">
                    <a:lnR w="12700" cap="flat" cmpd="sng" algn="ctr">
                      <a:solidFill>
                        <a:schemeClr val="tx1"/>
                      </a:solidFill>
                      <a:prstDash val="solid"/>
                      <a:round/>
                      <a:headEnd type="none" w="med" len="med"/>
                      <a:tailEnd type="none" w="med" len="med"/>
                    </a:lnR>
                  </a:tcPr>
                </a:tc>
                <a:tc vMerge="1">
                  <a:txBody>
                    <a:bodyPr/>
                    <a:lstStyle/>
                    <a:p>
                      <a:endParaRPr lang="nl-NL"/>
                    </a:p>
                  </a:txBody>
                  <a:tcPr/>
                </a:tc>
                <a:tc>
                  <a:txBody>
                    <a:bodyPr/>
                    <a:lstStyle/>
                    <a:p>
                      <a:pPr>
                        <a:lnSpc>
                          <a:spcPct val="115000"/>
                        </a:lnSpc>
                        <a:spcAft>
                          <a:spcPts val="0"/>
                        </a:spcAft>
                      </a:pPr>
                      <a:endParaRPr lang="nl-NL" sz="1200" dirty="0">
                        <a:latin typeface="Calibri"/>
                        <a:ea typeface="Calibri"/>
                        <a:cs typeface="Times New Roman"/>
                      </a:endParaRPr>
                    </a:p>
                  </a:txBody>
                  <a:tcPr marL="71280" marR="71280" marT="0" marB="0" anchor="ctr">
                    <a:lnL w="12700" cap="flat" cmpd="sng" algn="ctr">
                      <a:solidFill>
                        <a:schemeClr val="tx1"/>
                      </a:solidFill>
                      <a:prstDash val="solid"/>
                      <a:round/>
                      <a:headEnd type="none" w="med" len="med"/>
                      <a:tailEnd type="none" w="med" len="med"/>
                    </a:lnL>
                  </a:tcPr>
                </a:tc>
              </a:tr>
              <a:tr h="386051">
                <a:tc>
                  <a:txBody>
                    <a:bodyPr/>
                    <a:lstStyle/>
                    <a:p>
                      <a:pPr algn="ctr">
                        <a:lnSpc>
                          <a:spcPct val="115000"/>
                        </a:lnSpc>
                        <a:spcAft>
                          <a:spcPts val="0"/>
                        </a:spcAft>
                      </a:pPr>
                      <a:endParaRPr lang="nl-NL" sz="1200" dirty="0">
                        <a:latin typeface="Calibri"/>
                        <a:ea typeface="Calibri"/>
                        <a:cs typeface="Times New Roman"/>
                      </a:endParaRPr>
                    </a:p>
                  </a:txBody>
                  <a:tcPr marL="71280" marR="71280" marT="0" marB="0" anchor="ctr">
                    <a:lnR w="12700" cap="flat" cmpd="sng" algn="ctr">
                      <a:solidFill>
                        <a:schemeClr val="tx1"/>
                      </a:solidFill>
                      <a:prstDash val="solid"/>
                      <a:round/>
                      <a:headEnd type="none" w="med" len="med"/>
                      <a:tailEnd type="none" w="med" len="med"/>
                    </a:lnR>
                  </a:tcPr>
                </a:tc>
                <a:tc vMerge="1">
                  <a:txBody>
                    <a:bodyPr/>
                    <a:lstStyle/>
                    <a:p>
                      <a:endParaRPr lang="nl-NL"/>
                    </a:p>
                  </a:txBody>
                  <a:tcPr/>
                </a:tc>
                <a:tc>
                  <a:txBody>
                    <a:bodyPr/>
                    <a:lstStyle/>
                    <a:p>
                      <a:pPr>
                        <a:lnSpc>
                          <a:spcPct val="115000"/>
                        </a:lnSpc>
                        <a:spcAft>
                          <a:spcPts val="0"/>
                        </a:spcAft>
                      </a:pPr>
                      <a:endParaRPr lang="nl-NL" sz="1200" dirty="0">
                        <a:latin typeface="Calibri"/>
                        <a:ea typeface="Calibri"/>
                        <a:cs typeface="Times New Roman"/>
                      </a:endParaRPr>
                    </a:p>
                  </a:txBody>
                  <a:tcPr marL="71280" marR="71280" marT="0" marB="0" anchor="ctr">
                    <a:lnL w="12700" cap="flat" cmpd="sng" algn="ctr">
                      <a:solidFill>
                        <a:schemeClr val="tx1"/>
                      </a:solidFill>
                      <a:prstDash val="solid"/>
                      <a:round/>
                      <a:headEnd type="none" w="med" len="med"/>
                      <a:tailEnd type="none" w="med" len="med"/>
                    </a:lnL>
                  </a:tcPr>
                </a:tc>
              </a:tr>
              <a:tr h="386051">
                <a:tc>
                  <a:txBody>
                    <a:bodyPr/>
                    <a:lstStyle/>
                    <a:p>
                      <a:pPr algn="ctr">
                        <a:lnSpc>
                          <a:spcPct val="115000"/>
                        </a:lnSpc>
                        <a:spcAft>
                          <a:spcPts val="0"/>
                        </a:spcAft>
                      </a:pPr>
                      <a:endParaRPr lang="nl-NL" sz="1200" dirty="0">
                        <a:latin typeface="Calibri"/>
                        <a:ea typeface="Calibri"/>
                        <a:cs typeface="Times New Roman"/>
                      </a:endParaRPr>
                    </a:p>
                  </a:txBody>
                  <a:tcPr marL="71280" marR="71280" marT="0" marB="0" anchor="ctr">
                    <a:lnR w="12700" cap="flat" cmpd="sng" algn="ctr">
                      <a:solidFill>
                        <a:schemeClr val="tx1"/>
                      </a:solidFill>
                      <a:prstDash val="solid"/>
                      <a:round/>
                      <a:headEnd type="none" w="med" len="med"/>
                      <a:tailEnd type="none" w="med" len="med"/>
                    </a:lnR>
                  </a:tcPr>
                </a:tc>
                <a:tc vMerge="1">
                  <a:txBody>
                    <a:bodyPr/>
                    <a:lstStyle/>
                    <a:p>
                      <a:endParaRPr lang="nl-NL"/>
                    </a:p>
                  </a:txBody>
                  <a:tcPr/>
                </a:tc>
                <a:tc>
                  <a:txBody>
                    <a:bodyPr/>
                    <a:lstStyle/>
                    <a:p>
                      <a:pPr>
                        <a:lnSpc>
                          <a:spcPct val="115000"/>
                        </a:lnSpc>
                        <a:spcAft>
                          <a:spcPts val="0"/>
                        </a:spcAft>
                      </a:pPr>
                      <a:endParaRPr lang="nl-NL" sz="1200" dirty="0">
                        <a:latin typeface="Calibri"/>
                        <a:ea typeface="Calibri"/>
                        <a:cs typeface="Times New Roman"/>
                      </a:endParaRPr>
                    </a:p>
                  </a:txBody>
                  <a:tcPr marL="71280" marR="71280" marT="0" marB="0" anchor="ctr">
                    <a:lnL w="12700" cap="flat" cmpd="sng" algn="ctr">
                      <a:solidFill>
                        <a:schemeClr val="tx1"/>
                      </a:solidFill>
                      <a:prstDash val="solid"/>
                      <a:round/>
                      <a:headEnd type="none" w="med" len="med"/>
                      <a:tailEnd type="none" w="med" len="med"/>
                    </a:lnL>
                  </a:tcPr>
                </a:tc>
              </a:tr>
              <a:tr h="891488">
                <a:tc>
                  <a:txBody>
                    <a:bodyPr/>
                    <a:lstStyle/>
                    <a:p>
                      <a:pPr algn="ctr">
                        <a:lnSpc>
                          <a:spcPct val="115000"/>
                        </a:lnSpc>
                        <a:spcAft>
                          <a:spcPts val="0"/>
                        </a:spcAft>
                      </a:pPr>
                      <a:r>
                        <a:rPr lang="nl-NL" sz="1200" dirty="0"/>
                        <a:t>10</a:t>
                      </a:r>
                      <a:endParaRPr lang="nl-NL" sz="1200" dirty="0">
                        <a:latin typeface="Calibri"/>
                        <a:ea typeface="Calibri"/>
                        <a:cs typeface="Times New Roman"/>
                      </a:endParaRPr>
                    </a:p>
                  </a:txBody>
                  <a:tcPr marL="71280" marR="71280" marT="0" marB="0" anchor="ctr">
                    <a:lnR w="12700" cap="flat" cmpd="sng" algn="ctr">
                      <a:solidFill>
                        <a:schemeClr val="tx1"/>
                      </a:solidFill>
                      <a:prstDash val="solid"/>
                      <a:round/>
                      <a:headEnd type="none" w="med" len="med"/>
                      <a:tailEnd type="none" w="med" len="med"/>
                    </a:lnR>
                  </a:tcPr>
                </a:tc>
                <a:tc vMerge="1">
                  <a:txBody>
                    <a:bodyPr/>
                    <a:lstStyle/>
                    <a:p>
                      <a:endParaRPr lang="nl-NL"/>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nl-NL" sz="1200" dirty="0" smtClean="0"/>
                        <a:t>€ 15.650,00 netto/jaar</a:t>
                      </a:r>
                      <a:endParaRPr lang="nl-NL" sz="1200" dirty="0" smtClean="0">
                        <a:latin typeface="+mn-lt"/>
                        <a:ea typeface="Calibri"/>
                        <a:cs typeface="Times New Roman"/>
                      </a:endParaRPr>
                    </a:p>
                    <a:p>
                      <a:pPr>
                        <a:lnSpc>
                          <a:spcPct val="115000"/>
                        </a:lnSpc>
                        <a:spcAft>
                          <a:spcPts val="0"/>
                        </a:spcAft>
                      </a:pPr>
                      <a:endParaRPr lang="nl-NL" sz="1200" dirty="0">
                        <a:latin typeface="Calibri"/>
                        <a:ea typeface="Calibri"/>
                        <a:cs typeface="Times New Roman"/>
                      </a:endParaRPr>
                    </a:p>
                  </a:txBody>
                  <a:tcPr marL="71280" marR="71280" marT="0" marB="0" anchor="ctr">
                    <a:lnL w="12700" cap="flat" cmpd="sng" algn="ctr">
                      <a:solidFill>
                        <a:schemeClr val="tx1"/>
                      </a:solidFill>
                      <a:prstDash val="solid"/>
                      <a:round/>
                      <a:headEnd type="none" w="med" len="med"/>
                      <a:tailEnd type="none" w="med" len="med"/>
                    </a:lnL>
                  </a:tcPr>
                </a:tc>
              </a:tr>
            </a:tbl>
          </a:graphicData>
        </a:graphic>
      </p:graphicFrame>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D2B53FFF-9FBD-482E-8636-DB30AB859462}" type="slidenum">
              <a:rPr lang="nl-NL" smtClean="0"/>
              <a:pPr/>
              <a:t>16</a:t>
            </a:fld>
            <a:endParaRPr lang="nl-NL"/>
          </a:p>
        </p:txBody>
      </p:sp>
      <p:pic>
        <p:nvPicPr>
          <p:cNvPr id="8" name="Picture 2"/>
          <p:cNvPicPr>
            <a:picLocks noChangeAspect="1" noChangeArrowheads="1"/>
          </p:cNvPicPr>
          <p:nvPr/>
        </p:nvPicPr>
        <p:blipFill>
          <a:blip r:embed="rId3" cstate="print"/>
          <a:srcRect/>
          <a:stretch>
            <a:fillRect/>
          </a:stretch>
        </p:blipFill>
        <p:spPr bwMode="auto">
          <a:xfrm>
            <a:off x="4283968" y="5805264"/>
            <a:ext cx="646176" cy="360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229600" cy="1143000"/>
          </a:xfrm>
        </p:spPr>
        <p:txBody>
          <a:bodyPr>
            <a:noAutofit/>
          </a:bodyPr>
          <a:lstStyle/>
          <a:p>
            <a:r>
              <a:rPr lang="nl-NL" sz="6000" b="1" dirty="0" smtClean="0">
                <a:solidFill>
                  <a:srgbClr val="FF0000"/>
                </a:solidFill>
              </a:rPr>
              <a:t>TOEKOMSTPERSPECTIEF</a:t>
            </a:r>
            <a:endParaRPr lang="nl-NL" sz="6000" b="1" dirty="0"/>
          </a:p>
        </p:txBody>
      </p:sp>
      <p:sp>
        <p:nvSpPr>
          <p:cNvPr id="3" name="Tijdelijke aanduiding voor inhoud 2"/>
          <p:cNvSpPr>
            <a:spLocks noGrp="1"/>
          </p:cNvSpPr>
          <p:nvPr>
            <p:ph idx="1"/>
          </p:nvPr>
        </p:nvSpPr>
        <p:spPr>
          <a:xfrm>
            <a:off x="457200" y="1124745"/>
            <a:ext cx="8229600" cy="4824536"/>
          </a:xfrm>
        </p:spPr>
        <p:txBody>
          <a:bodyPr>
            <a:normAutofit lnSpcReduction="10000"/>
          </a:bodyPr>
          <a:lstStyle/>
          <a:p>
            <a:pPr lvl="0"/>
            <a:r>
              <a:rPr lang="nl-NL" dirty="0" smtClean="0">
                <a:solidFill>
                  <a:srgbClr val="00B050"/>
                </a:solidFill>
              </a:rPr>
              <a:t>Begin met een partieel basisinkomen zoals dat door het SCB en CBS </a:t>
            </a:r>
            <a:r>
              <a:rPr lang="nl-NL" u="sng" dirty="0" smtClean="0">
                <a:solidFill>
                  <a:srgbClr val="00B050"/>
                </a:solidFill>
                <a:hlinkClick r:id="rId3"/>
              </a:rPr>
              <a:t>niet veel toereikend maar toereikend</a:t>
            </a:r>
            <a:r>
              <a:rPr lang="nl-NL" dirty="0" smtClean="0">
                <a:solidFill>
                  <a:srgbClr val="00B050"/>
                </a:solidFill>
              </a:rPr>
              <a:t> wordt genoemd ( = € 1061/</a:t>
            </a:r>
            <a:r>
              <a:rPr lang="nl-NL" dirty="0" err="1" smtClean="0">
                <a:solidFill>
                  <a:srgbClr val="00B050"/>
                </a:solidFill>
              </a:rPr>
              <a:t>mnd</a:t>
            </a:r>
            <a:r>
              <a:rPr lang="nl-NL" dirty="0" smtClean="0">
                <a:solidFill>
                  <a:srgbClr val="00B050"/>
                </a:solidFill>
              </a:rPr>
              <a:t> in 2013, netto)</a:t>
            </a:r>
            <a:br>
              <a:rPr lang="nl-NL" dirty="0" smtClean="0">
                <a:solidFill>
                  <a:srgbClr val="00B050"/>
                </a:solidFill>
              </a:rPr>
            </a:br>
            <a:endParaRPr lang="nl-NL" dirty="0" smtClean="0">
              <a:solidFill>
                <a:srgbClr val="00B050"/>
              </a:solidFill>
            </a:endParaRPr>
          </a:p>
          <a:p>
            <a:pPr lvl="0"/>
            <a:r>
              <a:rPr lang="nl-NL" dirty="0" smtClean="0">
                <a:solidFill>
                  <a:srgbClr val="00B050"/>
                </a:solidFill>
              </a:rPr>
              <a:t>Verhoog het met een stabiliserend bedrag</a:t>
            </a:r>
            <a:br>
              <a:rPr lang="nl-NL" dirty="0" smtClean="0">
                <a:solidFill>
                  <a:srgbClr val="00B050"/>
                </a:solidFill>
              </a:rPr>
            </a:br>
            <a:endParaRPr lang="nl-NL" dirty="0" smtClean="0"/>
          </a:p>
          <a:p>
            <a:pPr lvl="0"/>
            <a:r>
              <a:rPr lang="nl-NL" dirty="0" smtClean="0">
                <a:solidFill>
                  <a:srgbClr val="00B050"/>
                </a:solidFill>
              </a:rPr>
              <a:t>Geef de mensen met een chronische ziekte, handicap of andere bijzondere lasten een passende toeslag</a:t>
            </a:r>
            <a:endParaRPr lang="nl-NL" dirty="0" smtClean="0"/>
          </a:p>
          <a:p>
            <a:endParaRPr lang="nl-NL" dirty="0"/>
          </a:p>
        </p:txBody>
      </p:sp>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D2B53FFF-9FBD-482E-8636-DB30AB859462}" type="slidenum">
              <a:rPr lang="nl-NL" smtClean="0"/>
              <a:pPr/>
              <a:t>17</a:t>
            </a:fld>
            <a:endParaRPr lang="nl-NL" dirty="0"/>
          </a:p>
        </p:txBody>
      </p:sp>
      <p:pic>
        <p:nvPicPr>
          <p:cNvPr id="7" name="Picture 2"/>
          <p:cNvPicPr>
            <a:picLocks noChangeAspect="1" noChangeArrowheads="1"/>
          </p:cNvPicPr>
          <p:nvPr/>
        </p:nvPicPr>
        <p:blipFill>
          <a:blip r:embed="rId4" cstate="print"/>
          <a:srcRect/>
          <a:stretch>
            <a:fillRect/>
          </a:stretch>
        </p:blipFill>
        <p:spPr bwMode="auto">
          <a:xfrm>
            <a:off x="4283968" y="5805264"/>
            <a:ext cx="646176" cy="360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sz="4800" dirty="0" smtClean="0">
                <a:solidFill>
                  <a:srgbClr val="FF9933"/>
                </a:solidFill>
              </a:rPr>
              <a:t>Hoeveel armoede bestaat er?</a:t>
            </a:r>
            <a:br>
              <a:rPr lang="nl-NL" sz="4800" dirty="0" smtClean="0">
                <a:solidFill>
                  <a:srgbClr val="FF9933"/>
                </a:solidFill>
              </a:rPr>
            </a:br>
            <a:r>
              <a:rPr lang="nl-NL" sz="2800" dirty="0" smtClean="0">
                <a:solidFill>
                  <a:srgbClr val="FF9933"/>
                </a:solidFill>
              </a:rPr>
              <a:t>vlg.</a:t>
            </a:r>
            <a:r>
              <a:rPr lang="nl-NL" sz="4800" dirty="0" smtClean="0">
                <a:solidFill>
                  <a:srgbClr val="FF9933"/>
                </a:solidFill>
              </a:rPr>
              <a:t> </a:t>
            </a:r>
            <a:r>
              <a:rPr lang="nl-NL" sz="2800" dirty="0" smtClean="0">
                <a:solidFill>
                  <a:srgbClr val="FF9933"/>
                </a:solidFill>
              </a:rPr>
              <a:t>budgetbenadering</a:t>
            </a:r>
            <a:endParaRPr lang="nl-NL" dirty="0">
              <a:solidFill>
                <a:srgbClr val="FF9933"/>
              </a:solidFill>
            </a:endParaRPr>
          </a:p>
        </p:txBody>
      </p:sp>
      <p:pic>
        <p:nvPicPr>
          <p:cNvPr id="7" name="Tijdelijke aanduiding voor inhoud 6" descr="2013 CBS Armoedesignalement budgetgrens 001.jpg"/>
          <p:cNvPicPr>
            <a:picLocks noGrp="1" noChangeAspect="1"/>
          </p:cNvPicPr>
          <p:nvPr>
            <p:ph idx="1"/>
          </p:nvPr>
        </p:nvPicPr>
        <p:blipFill>
          <a:blip r:embed="rId3" cstate="print"/>
          <a:stretch>
            <a:fillRect/>
          </a:stretch>
        </p:blipFill>
        <p:spPr>
          <a:xfrm>
            <a:off x="151448" y="1556792"/>
            <a:ext cx="8841105" cy="3886200"/>
          </a:xfrm>
        </p:spPr>
      </p:pic>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dirty="0"/>
          </a:p>
        </p:txBody>
      </p:sp>
      <p:sp>
        <p:nvSpPr>
          <p:cNvPr id="6" name="Tijdelijke aanduiding voor dianummer 5"/>
          <p:cNvSpPr>
            <a:spLocks noGrp="1"/>
          </p:cNvSpPr>
          <p:nvPr>
            <p:ph type="sldNum" sz="quarter" idx="12"/>
          </p:nvPr>
        </p:nvSpPr>
        <p:spPr/>
        <p:txBody>
          <a:bodyPr/>
          <a:lstStyle/>
          <a:p>
            <a:fld id="{6B029A20-7132-4A5C-9574-9D508DCDB974}" type="slidenum">
              <a:rPr lang="nl-NL" smtClean="0"/>
              <a:pPr/>
              <a:t>18</a:t>
            </a:fld>
            <a:endParaRPr lang="nl-NL"/>
          </a:p>
        </p:txBody>
      </p:sp>
      <p:pic>
        <p:nvPicPr>
          <p:cNvPr id="8" name="Picture 2"/>
          <p:cNvPicPr>
            <a:picLocks noChangeAspect="1" noChangeArrowheads="1"/>
          </p:cNvPicPr>
          <p:nvPr/>
        </p:nvPicPr>
        <p:blipFill>
          <a:blip r:embed="rId4" cstate="print"/>
          <a:srcRect/>
          <a:stretch>
            <a:fillRect/>
          </a:stretch>
        </p:blipFill>
        <p:spPr bwMode="auto">
          <a:xfrm>
            <a:off x="4283968" y="5805264"/>
            <a:ext cx="646176" cy="304800"/>
          </a:xfrm>
          <a:prstGeom prst="rect">
            <a:avLst/>
          </a:prstGeom>
          <a:noFill/>
          <a:ln w="9525">
            <a:noFill/>
            <a:miter lim="800000"/>
            <a:headEnd/>
            <a:tailEnd/>
          </a:ln>
        </p:spPr>
      </p:pic>
      <p:sp>
        <p:nvSpPr>
          <p:cNvPr id="9" name="Rechthoek 8"/>
          <p:cNvSpPr/>
          <p:nvPr/>
        </p:nvSpPr>
        <p:spPr>
          <a:xfrm>
            <a:off x="4062886" y="3244334"/>
            <a:ext cx="1018227" cy="369332"/>
          </a:xfrm>
          <a:prstGeom prst="rect">
            <a:avLst/>
          </a:prstGeom>
        </p:spPr>
        <p:txBody>
          <a:bodyPr wrap="none">
            <a:spAutoFit/>
          </a:bodyPr>
          <a:lstStyle/>
          <a:p>
            <a:r>
              <a:rPr lang="nl-NL" dirty="0" smtClean="0"/>
              <a:t>030 253</a:t>
            </a:r>
            <a:endParaRPr lang="nl-N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67544" y="0"/>
            <a:ext cx="7467600" cy="908720"/>
          </a:xfrm>
        </p:spPr>
        <p:txBody>
          <a:bodyPr/>
          <a:lstStyle/>
          <a:p>
            <a:pPr algn="ctr"/>
            <a:r>
              <a:rPr lang="nl-NL" sz="4800" dirty="0" smtClean="0">
                <a:solidFill>
                  <a:srgbClr val="FF6600"/>
                </a:solidFill>
              </a:rPr>
              <a:t>Het gaat om</a:t>
            </a:r>
            <a:endParaRPr lang="nl-NL" dirty="0"/>
          </a:p>
        </p:txBody>
      </p:sp>
      <p:sp>
        <p:nvSpPr>
          <p:cNvPr id="8" name="Tijdelijke aanduiding voor inhoud 7"/>
          <p:cNvSpPr>
            <a:spLocks noGrp="1"/>
          </p:cNvSpPr>
          <p:nvPr>
            <p:ph idx="1"/>
          </p:nvPr>
        </p:nvSpPr>
        <p:spPr>
          <a:xfrm>
            <a:off x="457200" y="908720"/>
            <a:ext cx="7467600" cy="5217443"/>
          </a:xfrm>
        </p:spPr>
        <p:txBody>
          <a:bodyPr>
            <a:normAutofit/>
          </a:bodyPr>
          <a:lstStyle/>
          <a:p>
            <a:pPr>
              <a:buFont typeface="Arial" pitchFamily="34" charset="0"/>
              <a:buChar char="•"/>
            </a:pPr>
            <a:r>
              <a:rPr lang="nl-NL" dirty="0" smtClean="0">
                <a:solidFill>
                  <a:srgbClr val="FFFF00"/>
                </a:solidFill>
              </a:rPr>
              <a:t>Moeilijk rond kunnen komen (39%)</a:t>
            </a:r>
          </a:p>
          <a:p>
            <a:pPr>
              <a:buFont typeface="Arial" pitchFamily="34" charset="0"/>
              <a:buChar char="•"/>
            </a:pPr>
            <a:r>
              <a:rPr lang="nl-NL" dirty="0" smtClean="0">
                <a:solidFill>
                  <a:srgbClr val="FFFF00"/>
                </a:solidFill>
              </a:rPr>
              <a:t>Huur (35 tot 39 % van het inkomen)</a:t>
            </a:r>
          </a:p>
          <a:p>
            <a:pPr>
              <a:buFont typeface="Arial" pitchFamily="34" charset="0"/>
              <a:buChar char="•"/>
            </a:pPr>
            <a:r>
              <a:rPr lang="nl-NL" dirty="0" err="1" smtClean="0">
                <a:solidFill>
                  <a:srgbClr val="FFFF00"/>
                </a:solidFill>
              </a:rPr>
              <a:t>Inc</a:t>
            </a:r>
            <a:r>
              <a:rPr lang="nl-NL" dirty="0" smtClean="0">
                <a:solidFill>
                  <a:srgbClr val="FFFF00"/>
                </a:solidFill>
              </a:rPr>
              <a:t>. Water, gas en licht (44 tot 48 %)</a:t>
            </a:r>
          </a:p>
          <a:p>
            <a:pPr>
              <a:buFont typeface="Arial" pitchFamily="34" charset="0"/>
              <a:buChar char="•"/>
            </a:pPr>
            <a:r>
              <a:rPr lang="nl-NL" dirty="0" smtClean="0">
                <a:solidFill>
                  <a:srgbClr val="FFFF00"/>
                </a:solidFill>
              </a:rPr>
              <a:t>Uitstaande contracten 2,5 miljoen</a:t>
            </a:r>
          </a:p>
          <a:p>
            <a:pPr>
              <a:buFont typeface="Arial" pitchFamily="34" charset="0"/>
              <a:buChar char="•"/>
            </a:pPr>
            <a:r>
              <a:rPr lang="nl-NL" dirty="0" smtClean="0">
                <a:solidFill>
                  <a:srgbClr val="FFFF00"/>
                </a:solidFill>
              </a:rPr>
              <a:t>Aflossen consumptieve krediet</a:t>
            </a:r>
          </a:p>
          <a:p>
            <a:pPr>
              <a:buFont typeface="Arial" pitchFamily="34" charset="0"/>
              <a:buChar char="•"/>
            </a:pPr>
            <a:r>
              <a:rPr lang="nl-NL" dirty="0" smtClean="0">
                <a:solidFill>
                  <a:srgbClr val="FFFF00"/>
                </a:solidFill>
              </a:rPr>
              <a:t>Achterstand in betalingen</a:t>
            </a:r>
          </a:p>
          <a:p>
            <a:pPr lvl="1">
              <a:buFont typeface="Arial" pitchFamily="34" charset="0"/>
              <a:buChar char="•"/>
            </a:pPr>
            <a:r>
              <a:rPr lang="nl-NL" dirty="0" smtClean="0">
                <a:solidFill>
                  <a:srgbClr val="FFFF00"/>
                </a:solidFill>
              </a:rPr>
              <a:t>Huur/hypotheek</a:t>
            </a:r>
          </a:p>
          <a:p>
            <a:pPr lvl="1">
              <a:buFont typeface="Arial" pitchFamily="34" charset="0"/>
              <a:buChar char="•"/>
            </a:pPr>
            <a:r>
              <a:rPr lang="nl-NL" dirty="0" smtClean="0">
                <a:solidFill>
                  <a:srgbClr val="FFFF00"/>
                </a:solidFill>
              </a:rPr>
              <a:t>Energiekosten</a:t>
            </a:r>
          </a:p>
          <a:p>
            <a:pPr lvl="1">
              <a:buFont typeface="Arial" pitchFamily="34" charset="0"/>
              <a:buChar char="•"/>
            </a:pPr>
            <a:r>
              <a:rPr lang="nl-NL" dirty="0" smtClean="0">
                <a:solidFill>
                  <a:srgbClr val="FFFF00"/>
                </a:solidFill>
              </a:rPr>
              <a:t>Op krediet gekochte artikelen</a:t>
            </a:r>
          </a:p>
          <a:p>
            <a:pPr lvl="1">
              <a:buFont typeface="Arial" pitchFamily="34" charset="0"/>
              <a:buChar char="•"/>
            </a:pPr>
            <a:endParaRPr lang="nl-NL" dirty="0" smtClean="0"/>
          </a:p>
          <a:p>
            <a:pPr lvl="1">
              <a:buFont typeface="Arial" pitchFamily="34" charset="0"/>
              <a:buChar char="•"/>
            </a:pPr>
            <a:endParaRPr lang="nl-NL" dirty="0" smtClean="0"/>
          </a:p>
          <a:p>
            <a:pPr>
              <a:buFont typeface="Arial" pitchFamily="34" charset="0"/>
              <a:buChar char="•"/>
            </a:pPr>
            <a:endParaRPr lang="nl-NL" dirty="0" smtClean="0"/>
          </a:p>
          <a:p>
            <a:pPr>
              <a:buFont typeface="Arial" pitchFamily="34" charset="0"/>
              <a:buChar char="•"/>
            </a:pPr>
            <a:endParaRPr lang="nl-NL" dirty="0" smtClean="0"/>
          </a:p>
          <a:p>
            <a:pPr>
              <a:buFont typeface="Arial" pitchFamily="34" charset="0"/>
              <a:buChar char="•"/>
            </a:pPr>
            <a:endParaRPr lang="nl-NL" dirty="0" smtClean="0"/>
          </a:p>
          <a:p>
            <a:pPr>
              <a:buFont typeface="Arial" pitchFamily="34" charset="0"/>
              <a:buChar char="•"/>
            </a:pPr>
            <a:endParaRPr lang="nl-NL" dirty="0" smtClean="0"/>
          </a:p>
          <a:p>
            <a:pPr>
              <a:buFont typeface="Arial" pitchFamily="34" charset="0"/>
              <a:buChar char="•"/>
            </a:pPr>
            <a:endParaRPr lang="nl-NL" dirty="0"/>
          </a:p>
        </p:txBody>
      </p:sp>
      <p:sp>
        <p:nvSpPr>
          <p:cNvPr id="3" name="Tijdelijke aanduiding voor datum 2"/>
          <p:cNvSpPr>
            <a:spLocks noGrp="1"/>
          </p:cNvSpPr>
          <p:nvPr>
            <p:ph type="dt" sz="half" idx="10"/>
          </p:nvPr>
        </p:nvSpPr>
        <p:spPr>
          <a:xfrm>
            <a:off x="395536" y="6492875"/>
            <a:ext cx="2133600" cy="365125"/>
          </a:xfrm>
        </p:spPr>
        <p:txBody>
          <a:bodyPr/>
          <a:lstStyle/>
          <a:p>
            <a:r>
              <a:rPr lang="nl-NL" smtClean="0"/>
              <a:t>14-9-2015</a:t>
            </a:r>
            <a:endParaRPr lang="nl-NL"/>
          </a:p>
        </p:txBody>
      </p:sp>
      <p:sp>
        <p:nvSpPr>
          <p:cNvPr id="4" name="Tijdelijke aanduiding voor dianummer 3"/>
          <p:cNvSpPr>
            <a:spLocks noGrp="1"/>
          </p:cNvSpPr>
          <p:nvPr>
            <p:ph type="sldNum" sz="quarter" idx="12"/>
          </p:nvPr>
        </p:nvSpPr>
        <p:spPr/>
        <p:txBody>
          <a:bodyPr/>
          <a:lstStyle/>
          <a:p>
            <a:fld id="{6B029A20-7132-4A5C-9574-9D508DCDB974}" type="slidenum">
              <a:rPr lang="nl-NL" smtClean="0"/>
              <a:pPr/>
              <a:t>19</a:t>
            </a:fld>
            <a:endParaRPr lang="nl-NL"/>
          </a:p>
        </p:txBody>
      </p:sp>
      <p:pic>
        <p:nvPicPr>
          <p:cNvPr id="9" name="Picture 2"/>
          <p:cNvPicPr>
            <a:picLocks noChangeAspect="1" noChangeArrowheads="1"/>
          </p:cNvPicPr>
          <p:nvPr/>
        </p:nvPicPr>
        <p:blipFill>
          <a:blip r:embed="rId3" cstate="print"/>
          <a:srcRect/>
          <a:stretch>
            <a:fillRect/>
          </a:stretch>
        </p:blipFill>
        <p:spPr bwMode="auto">
          <a:xfrm>
            <a:off x="4283968" y="5949280"/>
            <a:ext cx="646176" cy="304800"/>
          </a:xfrm>
          <a:prstGeom prst="rect">
            <a:avLst/>
          </a:prstGeom>
          <a:noFill/>
          <a:ln w="9525">
            <a:noFill/>
            <a:miter lim="800000"/>
            <a:headEnd/>
            <a:tailEnd/>
          </a:ln>
        </p:spPr>
      </p:pic>
      <p:sp>
        <p:nvSpPr>
          <p:cNvPr id="10" name="Tijdelijke aanduiding voor voettekst 9"/>
          <p:cNvSpPr>
            <a:spLocks noGrp="1"/>
          </p:cNvSpPr>
          <p:nvPr>
            <p:ph type="ftr" sz="quarter" idx="11"/>
          </p:nvPr>
        </p:nvSpPr>
        <p:spPr/>
        <p:txBody>
          <a:bodyPr/>
          <a:lstStyle/>
          <a:p>
            <a:r>
              <a:rPr lang="nl-NL" smtClean="0"/>
              <a:t>Rotterdamse Sociale Alliantie                    Netwerk tegen armoede, sociale uitsluiting en verrijking</a:t>
            </a:r>
            <a:endParaRPr lang="nl-N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nl-NL" sz="8800" b="1" dirty="0" smtClean="0">
                <a:solidFill>
                  <a:srgbClr val="FF0000"/>
                </a:solidFill>
              </a:rPr>
              <a:t>ALS U HET WILT	</a:t>
            </a:r>
            <a:endParaRPr lang="nl-NL" sz="8800" b="1" dirty="0">
              <a:solidFill>
                <a:srgbClr val="FF0000"/>
              </a:solidFill>
            </a:endParaRPr>
          </a:p>
        </p:txBody>
      </p:sp>
      <p:sp>
        <p:nvSpPr>
          <p:cNvPr id="6" name="Ondertitel 5"/>
          <p:cNvSpPr>
            <a:spLocks noGrp="1"/>
          </p:cNvSpPr>
          <p:nvPr>
            <p:ph type="subTitle" idx="1"/>
          </p:nvPr>
        </p:nvSpPr>
        <p:spPr>
          <a:xfrm>
            <a:off x="323528" y="3886200"/>
            <a:ext cx="8640960" cy="1752600"/>
          </a:xfrm>
        </p:spPr>
        <p:txBody>
          <a:bodyPr>
            <a:normAutofit/>
          </a:bodyPr>
          <a:lstStyle/>
          <a:p>
            <a:r>
              <a:rPr lang="nl-NL" sz="3300" b="1" dirty="0" smtClean="0">
                <a:solidFill>
                  <a:srgbClr val="FFFF00"/>
                </a:solidFill>
              </a:rPr>
              <a:t>HELP DAN MEE </a:t>
            </a:r>
          </a:p>
          <a:p>
            <a:r>
              <a:rPr lang="nl-NL" sz="3300" b="1" dirty="0" smtClean="0">
                <a:solidFill>
                  <a:srgbClr val="FFFF00"/>
                </a:solidFill>
              </a:rPr>
              <a:t>OM ERVOOR TE </a:t>
            </a:r>
            <a:r>
              <a:rPr lang="nl-NL" sz="3300" b="1" dirty="0" smtClean="0">
                <a:solidFill>
                  <a:srgbClr val="FFFF00"/>
                </a:solidFill>
              </a:rPr>
              <a:t> </a:t>
            </a:r>
            <a:r>
              <a:rPr lang="nl-NL" sz="3300" b="1" dirty="0" smtClean="0">
                <a:solidFill>
                  <a:srgbClr val="FFFF00"/>
                </a:solidFill>
              </a:rPr>
              <a:t>ZORGEN DAT HET ER KOMT</a:t>
            </a:r>
            <a:endParaRPr lang="nl-NL" sz="3300" b="1" dirty="0">
              <a:solidFill>
                <a:srgbClr val="FFFF00"/>
              </a:solidFill>
            </a:endParaRPr>
          </a:p>
        </p:txBody>
      </p:sp>
      <p:pic>
        <p:nvPicPr>
          <p:cNvPr id="7" name="Picture 2"/>
          <p:cNvPicPr>
            <a:picLocks noChangeAspect="1" noChangeArrowheads="1"/>
          </p:cNvPicPr>
          <p:nvPr/>
        </p:nvPicPr>
        <p:blipFill>
          <a:blip r:embed="rId2" cstate="print"/>
          <a:srcRect/>
          <a:stretch>
            <a:fillRect/>
          </a:stretch>
        </p:blipFill>
        <p:spPr bwMode="auto">
          <a:xfrm>
            <a:off x="4283968" y="6021288"/>
            <a:ext cx="646176" cy="360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2013 Onvoldoende geld om.jpg"/>
          <p:cNvPicPr>
            <a:picLocks noChangeAspect="1"/>
          </p:cNvPicPr>
          <p:nvPr/>
        </p:nvPicPr>
        <p:blipFill>
          <a:blip r:embed="rId2" cstate="print"/>
          <a:stretch>
            <a:fillRect/>
          </a:stretch>
        </p:blipFill>
        <p:spPr>
          <a:xfrm>
            <a:off x="-341792" y="-27384"/>
            <a:ext cx="9827585" cy="6876000"/>
          </a:xfrm>
          <a:prstGeom prst="rect">
            <a:avLst/>
          </a:prstGeom>
        </p:spPr>
      </p:pic>
      <p:sp>
        <p:nvSpPr>
          <p:cNvPr id="7" name="Tijdelijke aanduiding voor datum 6"/>
          <p:cNvSpPr>
            <a:spLocks noGrp="1"/>
          </p:cNvSpPr>
          <p:nvPr>
            <p:ph type="dt" sz="half" idx="10"/>
          </p:nvPr>
        </p:nvSpPr>
        <p:spPr/>
        <p:txBody>
          <a:bodyPr/>
          <a:lstStyle/>
          <a:p>
            <a:r>
              <a:rPr lang="nl-NL" smtClean="0"/>
              <a:t>14-9-2015</a:t>
            </a:r>
            <a:endParaRPr lang="nl-NL"/>
          </a:p>
        </p:txBody>
      </p:sp>
      <p:sp>
        <p:nvSpPr>
          <p:cNvPr id="8" name="Tijdelijke aanduiding voor dianummer 7"/>
          <p:cNvSpPr>
            <a:spLocks noGrp="1"/>
          </p:cNvSpPr>
          <p:nvPr>
            <p:ph type="sldNum" sz="quarter" idx="12"/>
          </p:nvPr>
        </p:nvSpPr>
        <p:spPr/>
        <p:txBody>
          <a:bodyPr/>
          <a:lstStyle/>
          <a:p>
            <a:fld id="{2D718FF6-DF95-4B12-B3F8-44E3143165A9}" type="slidenum">
              <a:rPr lang="nl-NL" smtClean="0"/>
              <a:pPr/>
              <a:t>20</a:t>
            </a:fld>
            <a:endParaRPr lang="nl-NL"/>
          </a:p>
        </p:txBody>
      </p:sp>
      <p:sp>
        <p:nvSpPr>
          <p:cNvPr id="9" name="Tijdelijke aanduiding voor voettekst 8"/>
          <p:cNvSpPr>
            <a:spLocks noGrp="1"/>
          </p:cNvSpPr>
          <p:nvPr>
            <p:ph type="ftr" sz="quarter" idx="11"/>
          </p:nvPr>
        </p:nvSpPr>
        <p:spPr/>
        <p:txBody>
          <a:bodyPr/>
          <a:lstStyle/>
          <a:p>
            <a:r>
              <a:rPr lang="nl-NL" smtClean="0"/>
              <a:t>Rotterdamse Sociale Alliantie                    Netwerk tegen armoede, sociale uitsluiting en verrijking</a:t>
            </a:r>
            <a:endParaRPr lang="nl-N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r>
              <a:rPr lang="nl-NL" smtClean="0"/>
              <a:t>14-9-2015</a:t>
            </a:r>
            <a:endParaRPr lang="nl-NL"/>
          </a:p>
        </p:txBody>
      </p:sp>
      <p:sp>
        <p:nvSpPr>
          <p:cNvPr id="6" name="Tijdelijke aanduiding voor dianummer 5"/>
          <p:cNvSpPr>
            <a:spLocks noGrp="1"/>
          </p:cNvSpPr>
          <p:nvPr>
            <p:ph type="sldNum" sz="quarter" idx="12"/>
          </p:nvPr>
        </p:nvSpPr>
        <p:spPr/>
        <p:txBody>
          <a:bodyPr/>
          <a:lstStyle/>
          <a:p>
            <a:fld id="{6B029A20-7132-4A5C-9574-9D508DCDB974}" type="slidenum">
              <a:rPr lang="nl-NL" smtClean="0"/>
              <a:pPr/>
              <a:t>21</a:t>
            </a:fld>
            <a:endParaRPr lang="nl-NL"/>
          </a:p>
        </p:txBody>
      </p:sp>
      <p:pic>
        <p:nvPicPr>
          <p:cNvPr id="112642" name="Picture 2"/>
          <p:cNvPicPr>
            <a:picLocks noChangeAspect="1" noChangeArrowheads="1"/>
          </p:cNvPicPr>
          <p:nvPr/>
        </p:nvPicPr>
        <p:blipFill>
          <a:blip r:embed="rId3" cstate="print"/>
          <a:srcRect/>
          <a:stretch>
            <a:fillRect/>
          </a:stretch>
        </p:blipFill>
        <p:spPr bwMode="auto">
          <a:xfrm>
            <a:off x="23351" y="0"/>
            <a:ext cx="9097299" cy="6840000"/>
          </a:xfrm>
          <a:prstGeom prst="rect">
            <a:avLst/>
          </a:prstGeom>
          <a:noFill/>
          <a:ln w="9525">
            <a:noFill/>
            <a:miter lim="800000"/>
            <a:headEnd/>
            <a:tailEnd/>
          </a:ln>
        </p:spPr>
      </p:pic>
      <p:sp>
        <p:nvSpPr>
          <p:cNvPr id="7" name="Tijdelijke aanduiding voor voettekst 6"/>
          <p:cNvSpPr>
            <a:spLocks noGrp="1"/>
          </p:cNvSpPr>
          <p:nvPr>
            <p:ph type="ftr" sz="quarter" idx="11"/>
          </p:nvPr>
        </p:nvSpPr>
        <p:spPr/>
        <p:txBody>
          <a:bodyPr/>
          <a:lstStyle/>
          <a:p>
            <a:r>
              <a:rPr lang="nl-NL" smtClean="0"/>
              <a:t>Rotterdamse Sociale Alliantie                    Netwerk tegen armoede, sociale uitsluiting en verrijking</a:t>
            </a:r>
            <a:endParaRPr lang="nl-N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WATBEREIKEN WE MET EEN OVB?</a:t>
            </a:r>
            <a:endParaRPr lang="nl-NL" b="1" dirty="0">
              <a:solidFill>
                <a:srgbClr val="FF0000"/>
              </a:solidFill>
            </a:endParaRPr>
          </a:p>
        </p:txBody>
      </p:sp>
      <p:sp>
        <p:nvSpPr>
          <p:cNvPr id="3" name="Tijdelijke aanduiding voor inhoud 2"/>
          <p:cNvSpPr>
            <a:spLocks noGrp="1"/>
          </p:cNvSpPr>
          <p:nvPr>
            <p:ph idx="1"/>
          </p:nvPr>
        </p:nvSpPr>
        <p:spPr/>
        <p:txBody>
          <a:bodyPr/>
          <a:lstStyle/>
          <a:p>
            <a:pPr>
              <a:buNone/>
            </a:pPr>
            <a:endParaRPr lang="nl-NL" dirty="0"/>
          </a:p>
        </p:txBody>
      </p:sp>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2D718FF6-DF95-4B12-B3F8-44E3143165A9}" type="slidenum">
              <a:rPr lang="nl-NL" smtClean="0"/>
              <a:pPr/>
              <a:t>22</a:t>
            </a:fld>
            <a:endParaRPr lang="nl-NL"/>
          </a:p>
        </p:txBody>
      </p:sp>
      <p:pic>
        <p:nvPicPr>
          <p:cNvPr id="7" name="Picture 2"/>
          <p:cNvPicPr>
            <a:picLocks noChangeAspect="1" noChangeArrowheads="1"/>
          </p:cNvPicPr>
          <p:nvPr/>
        </p:nvPicPr>
        <p:blipFill>
          <a:blip r:embed="rId2" cstate="print"/>
          <a:srcRect/>
          <a:stretch>
            <a:fillRect/>
          </a:stretch>
        </p:blipFill>
        <p:spPr bwMode="auto">
          <a:xfrm>
            <a:off x="4248912" y="5877272"/>
            <a:ext cx="646176" cy="3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noAutofit/>
          </a:bodyPr>
          <a:lstStyle/>
          <a:p>
            <a:r>
              <a:rPr lang="nl-NL" sz="3800" b="1" dirty="0" smtClean="0">
                <a:solidFill>
                  <a:srgbClr val="FFFF00"/>
                </a:solidFill>
              </a:rPr>
              <a:t>Waarom een Volwaardig Basisinkomen?</a:t>
            </a:r>
            <a:endParaRPr lang="nl-NL" sz="3800" dirty="0"/>
          </a:p>
        </p:txBody>
      </p:sp>
      <p:sp>
        <p:nvSpPr>
          <p:cNvPr id="3" name="Tijdelijke aanduiding voor inhoud 2"/>
          <p:cNvSpPr>
            <a:spLocks noGrp="1"/>
          </p:cNvSpPr>
          <p:nvPr>
            <p:ph idx="1"/>
          </p:nvPr>
        </p:nvSpPr>
        <p:spPr>
          <a:xfrm>
            <a:off x="457200" y="908720"/>
            <a:ext cx="8229600" cy="4525963"/>
          </a:xfrm>
        </p:spPr>
        <p:txBody>
          <a:bodyPr>
            <a:normAutofit lnSpcReduction="10000"/>
          </a:bodyPr>
          <a:lstStyle/>
          <a:p>
            <a:pPr algn="ctr">
              <a:buNone/>
            </a:pPr>
            <a:endParaRPr lang="nl-NL" b="1" dirty="0" smtClean="0">
              <a:solidFill>
                <a:srgbClr val="00B050"/>
              </a:solidFill>
            </a:endParaRPr>
          </a:p>
          <a:p>
            <a:pPr algn="ctr">
              <a:buNone/>
            </a:pPr>
            <a:r>
              <a:rPr lang="nl-NL" b="1" dirty="0" err="1" smtClean="0">
                <a:solidFill>
                  <a:srgbClr val="00B050"/>
                </a:solidFill>
              </a:rPr>
              <a:t>Moreel-ethisch</a:t>
            </a:r>
            <a:endParaRPr lang="nl-NL" b="1" dirty="0" smtClean="0">
              <a:solidFill>
                <a:srgbClr val="00B050"/>
              </a:solidFill>
            </a:endParaRPr>
          </a:p>
          <a:p>
            <a:pPr algn="ctr">
              <a:buNone/>
            </a:pPr>
            <a:endParaRPr lang="nl-NL" sz="800" b="1" dirty="0" smtClean="0">
              <a:solidFill>
                <a:srgbClr val="00B050"/>
              </a:solidFill>
            </a:endParaRPr>
          </a:p>
          <a:p>
            <a:pPr algn="ctr">
              <a:buNone/>
            </a:pPr>
            <a:endParaRPr lang="nl-NL" sz="800" b="1" dirty="0" smtClean="0">
              <a:solidFill>
                <a:srgbClr val="00B050"/>
              </a:solidFill>
            </a:endParaRPr>
          </a:p>
          <a:p>
            <a:pPr algn="ctr">
              <a:buNone/>
            </a:pPr>
            <a:r>
              <a:rPr lang="nl-NL" b="1" dirty="0" smtClean="0">
                <a:solidFill>
                  <a:srgbClr val="00B050"/>
                </a:solidFill>
              </a:rPr>
              <a:t>Humanitair</a:t>
            </a:r>
            <a:r>
              <a:rPr lang="nl-NL" sz="800" b="1" dirty="0" smtClean="0">
                <a:solidFill>
                  <a:srgbClr val="00B050"/>
                </a:solidFill>
              </a:rPr>
              <a:t> </a:t>
            </a:r>
          </a:p>
          <a:p>
            <a:pPr algn="ctr">
              <a:buNone/>
            </a:pPr>
            <a:endParaRPr lang="nl-NL" sz="800" b="1" dirty="0" smtClean="0">
              <a:solidFill>
                <a:srgbClr val="00B050"/>
              </a:solidFill>
            </a:endParaRPr>
          </a:p>
          <a:p>
            <a:pPr algn="ctr">
              <a:buNone/>
            </a:pPr>
            <a:endParaRPr lang="nl-NL" sz="800" b="1" dirty="0" smtClean="0">
              <a:solidFill>
                <a:srgbClr val="00B050"/>
              </a:solidFill>
            </a:endParaRPr>
          </a:p>
          <a:p>
            <a:pPr algn="ctr">
              <a:buNone/>
            </a:pPr>
            <a:r>
              <a:rPr lang="nl-NL" b="1" dirty="0" smtClean="0">
                <a:solidFill>
                  <a:srgbClr val="00B050"/>
                </a:solidFill>
              </a:rPr>
              <a:t>Individueel</a:t>
            </a:r>
          </a:p>
          <a:p>
            <a:pPr algn="ctr">
              <a:buNone/>
            </a:pPr>
            <a:endParaRPr lang="nl-NL" sz="800" b="1" dirty="0" smtClean="0">
              <a:solidFill>
                <a:srgbClr val="00B050"/>
              </a:solidFill>
            </a:endParaRPr>
          </a:p>
          <a:p>
            <a:pPr algn="ctr">
              <a:buNone/>
            </a:pPr>
            <a:endParaRPr lang="nl-NL" sz="800" b="1" dirty="0" smtClean="0">
              <a:solidFill>
                <a:srgbClr val="00B050"/>
              </a:solidFill>
            </a:endParaRPr>
          </a:p>
          <a:p>
            <a:pPr algn="ctr">
              <a:buNone/>
            </a:pPr>
            <a:r>
              <a:rPr lang="nl-NL" b="1" dirty="0" smtClean="0">
                <a:solidFill>
                  <a:srgbClr val="00B050"/>
                </a:solidFill>
              </a:rPr>
              <a:t>Maatschappelijk</a:t>
            </a:r>
          </a:p>
          <a:p>
            <a:pPr algn="ctr">
              <a:buNone/>
            </a:pPr>
            <a:endParaRPr lang="nl-NL" sz="800" b="1" dirty="0" smtClean="0">
              <a:solidFill>
                <a:srgbClr val="00B050"/>
              </a:solidFill>
            </a:endParaRPr>
          </a:p>
          <a:p>
            <a:pPr algn="ctr">
              <a:buNone/>
            </a:pPr>
            <a:endParaRPr lang="nl-NL" sz="800" b="1" dirty="0" smtClean="0">
              <a:solidFill>
                <a:srgbClr val="00B050"/>
              </a:solidFill>
            </a:endParaRPr>
          </a:p>
          <a:p>
            <a:pPr algn="ctr">
              <a:buNone/>
            </a:pPr>
            <a:r>
              <a:rPr lang="nl-NL" b="1" dirty="0" smtClean="0">
                <a:solidFill>
                  <a:srgbClr val="00B050"/>
                </a:solidFill>
              </a:rPr>
              <a:t>Mondiaal</a:t>
            </a:r>
            <a:endParaRPr lang="nl-NL" b="1" dirty="0">
              <a:solidFill>
                <a:srgbClr val="00B050"/>
              </a:solidFill>
            </a:endParaRPr>
          </a:p>
        </p:txBody>
      </p:sp>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2D718FF6-DF95-4B12-B3F8-44E3143165A9}" type="slidenum">
              <a:rPr lang="nl-NL" smtClean="0"/>
              <a:pPr/>
              <a:t>23</a:t>
            </a:fld>
            <a:endParaRPr lang="nl-NL"/>
          </a:p>
        </p:txBody>
      </p:sp>
      <p:pic>
        <p:nvPicPr>
          <p:cNvPr id="7" name="Picture 2"/>
          <p:cNvPicPr>
            <a:picLocks noChangeAspect="1" noChangeArrowheads="1"/>
          </p:cNvPicPr>
          <p:nvPr/>
        </p:nvPicPr>
        <p:blipFill>
          <a:blip r:embed="rId2" cstate="print"/>
          <a:srcRect/>
          <a:stretch>
            <a:fillRect/>
          </a:stretch>
        </p:blipFill>
        <p:spPr bwMode="auto">
          <a:xfrm>
            <a:off x="4283968" y="5733256"/>
            <a:ext cx="634921" cy="4190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 calcmode="lin" valueType="num">
                                      <p:cBhvr additive="base">
                                        <p:cTn id="31"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noAutofit/>
          </a:bodyPr>
          <a:lstStyle/>
          <a:p>
            <a:r>
              <a:rPr lang="nl-NL" sz="3800" b="1" dirty="0" smtClean="0">
                <a:solidFill>
                  <a:srgbClr val="FFFF00"/>
                </a:solidFill>
              </a:rPr>
              <a:t>Waarom een Volwaardig Basisinkomen?</a:t>
            </a:r>
            <a:endParaRPr lang="nl-NL" sz="3800" dirty="0"/>
          </a:p>
        </p:txBody>
      </p:sp>
      <p:sp>
        <p:nvSpPr>
          <p:cNvPr id="3" name="Tijdelijke aanduiding voor inhoud 2"/>
          <p:cNvSpPr>
            <a:spLocks noGrp="1"/>
          </p:cNvSpPr>
          <p:nvPr>
            <p:ph idx="1"/>
          </p:nvPr>
        </p:nvSpPr>
        <p:spPr>
          <a:xfrm>
            <a:off x="457200" y="908720"/>
            <a:ext cx="8229600" cy="4525963"/>
          </a:xfrm>
        </p:spPr>
        <p:txBody>
          <a:bodyPr>
            <a:normAutofit lnSpcReduction="10000"/>
          </a:bodyPr>
          <a:lstStyle/>
          <a:p>
            <a:pPr algn="ctr">
              <a:buNone/>
            </a:pPr>
            <a:endParaRPr lang="nl-NL" sz="1000" b="1" dirty="0" smtClean="0">
              <a:solidFill>
                <a:srgbClr val="00B050"/>
              </a:solidFill>
            </a:endParaRPr>
          </a:p>
          <a:p>
            <a:pPr algn="ctr">
              <a:buNone/>
            </a:pPr>
            <a:r>
              <a:rPr lang="nl-NL" sz="4400" b="1" u="sng" dirty="0" err="1" smtClean="0">
                <a:solidFill>
                  <a:srgbClr val="00B050"/>
                </a:solidFill>
              </a:rPr>
              <a:t>Moreel-ethisch</a:t>
            </a:r>
            <a:endParaRPr lang="nl-NL" sz="4400" b="1" u="sng" dirty="0" smtClean="0">
              <a:solidFill>
                <a:srgbClr val="00B050"/>
              </a:solidFill>
            </a:endParaRPr>
          </a:p>
          <a:p>
            <a:pPr algn="ctr">
              <a:buNone/>
            </a:pPr>
            <a:r>
              <a:rPr lang="nl-NL" sz="3000" b="1" dirty="0" smtClean="0">
                <a:solidFill>
                  <a:srgbClr val="00B050"/>
                </a:solidFill>
              </a:rPr>
              <a:t>Algemeen</a:t>
            </a:r>
          </a:p>
          <a:p>
            <a:pPr algn="ctr">
              <a:buNone/>
            </a:pPr>
            <a:r>
              <a:rPr lang="nl-NL" sz="3000" b="1" dirty="0" smtClean="0">
                <a:solidFill>
                  <a:srgbClr val="00B050"/>
                </a:solidFill>
              </a:rPr>
              <a:t>politiek</a:t>
            </a:r>
            <a:endParaRPr lang="nl-NL" sz="3000" b="1" dirty="0" smtClean="0">
              <a:solidFill>
                <a:srgbClr val="00B050"/>
              </a:solidFill>
            </a:endParaRPr>
          </a:p>
          <a:p>
            <a:pPr algn="ctr">
              <a:buNone/>
            </a:pPr>
            <a:endParaRPr lang="nl-NL" sz="800" b="1" dirty="0" smtClean="0">
              <a:solidFill>
                <a:srgbClr val="00B050"/>
              </a:solidFill>
            </a:endParaRPr>
          </a:p>
          <a:p>
            <a:pPr algn="ctr">
              <a:buNone/>
            </a:pPr>
            <a:r>
              <a:rPr lang="nl-NL" sz="4400" b="1" u="sng" dirty="0" smtClean="0">
                <a:solidFill>
                  <a:srgbClr val="00B050"/>
                </a:solidFill>
              </a:rPr>
              <a:t>Pragmatisch</a:t>
            </a:r>
          </a:p>
          <a:p>
            <a:pPr algn="ctr">
              <a:buNone/>
            </a:pPr>
            <a:endParaRPr lang="nl-NL" sz="4400" b="1" dirty="0" smtClean="0">
              <a:solidFill>
                <a:srgbClr val="00B050"/>
              </a:solidFill>
            </a:endParaRPr>
          </a:p>
          <a:p>
            <a:pPr algn="ctr">
              <a:buNone/>
            </a:pPr>
            <a:r>
              <a:rPr lang="nl-NL" sz="4400" b="1" u="sng" dirty="0" smtClean="0">
                <a:solidFill>
                  <a:srgbClr val="00B050"/>
                </a:solidFill>
              </a:rPr>
              <a:t>Realistisch</a:t>
            </a:r>
          </a:p>
          <a:p>
            <a:pPr algn="ctr">
              <a:buNone/>
            </a:pPr>
            <a:endParaRPr lang="nl-NL" b="1" dirty="0">
              <a:solidFill>
                <a:srgbClr val="00B050"/>
              </a:solidFill>
            </a:endParaRPr>
          </a:p>
        </p:txBody>
      </p:sp>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2D718FF6-DF95-4B12-B3F8-44E3143165A9}" type="slidenum">
              <a:rPr lang="nl-NL" smtClean="0"/>
              <a:pPr/>
              <a:t>24</a:t>
            </a:fld>
            <a:endParaRPr lang="nl-NL"/>
          </a:p>
        </p:txBody>
      </p:sp>
      <p:pic>
        <p:nvPicPr>
          <p:cNvPr id="7" name="Picture 2"/>
          <p:cNvPicPr>
            <a:picLocks noChangeAspect="1" noChangeArrowheads="1"/>
          </p:cNvPicPr>
          <p:nvPr/>
        </p:nvPicPr>
        <p:blipFill>
          <a:blip r:embed="rId2" cstate="print"/>
          <a:srcRect/>
          <a:stretch>
            <a:fillRect/>
          </a:stretch>
        </p:blipFill>
        <p:spPr bwMode="auto">
          <a:xfrm>
            <a:off x="4283968" y="5733256"/>
            <a:ext cx="634921" cy="4190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7"/>
          <p:cNvGraphicFramePr>
            <a:graphicFrameLocks noGrp="1"/>
          </p:cNvGraphicFramePr>
          <p:nvPr>
            <p:ph idx="1"/>
          </p:nvPr>
        </p:nvGraphicFramePr>
        <p:xfrm>
          <a:off x="467544" y="260648"/>
          <a:ext cx="8229600" cy="5582920"/>
        </p:xfrm>
        <a:graphic>
          <a:graphicData uri="http://schemas.openxmlformats.org/drawingml/2006/table">
            <a:tbl>
              <a:tblPr firstRow="1" bandRow="1">
                <a:tableStyleId>{2D5ABB26-0587-4C30-8999-92F81FD0307C}</a:tableStyleId>
              </a:tblPr>
              <a:tblGrid>
                <a:gridCol w="3754760"/>
                <a:gridCol w="1080120"/>
                <a:gridCol w="3394720"/>
              </a:tblGrid>
              <a:tr h="370840">
                <a:tc>
                  <a:txBody>
                    <a:bodyPr/>
                    <a:lstStyle/>
                    <a:p>
                      <a:pPr marL="450215" algn="r">
                        <a:spcAft>
                          <a:spcPts val="0"/>
                        </a:spcAft>
                      </a:pPr>
                      <a:r>
                        <a:rPr lang="nl-NL" sz="2400" dirty="0"/>
                        <a:t>ARBEID</a:t>
                      </a:r>
                      <a:endParaRPr lang="nl-NL" sz="2400" b="1" dirty="0">
                        <a:latin typeface="+mn-lt"/>
                        <a:ea typeface="Calibri"/>
                        <a:cs typeface="Times New Roman"/>
                      </a:endParaRPr>
                    </a:p>
                  </a:txBody>
                  <a:tcPr marL="44450" marR="44450" marT="0" marB="0" anchor="ctr"/>
                </a:tc>
                <a:tc>
                  <a:txBody>
                    <a:bodyPr/>
                    <a:lstStyle/>
                    <a:p>
                      <a:endParaRPr lang="nl-NL" sz="2400" b="1">
                        <a:latin typeface="+mn-lt"/>
                      </a:endParaRPr>
                    </a:p>
                  </a:txBody>
                  <a:tcPr marL="44450" marR="44450" marT="0" marB="0" anchor="ctr"/>
                </a:tc>
                <a:tc>
                  <a:txBody>
                    <a:bodyPr/>
                    <a:lstStyle/>
                    <a:p>
                      <a:pPr marL="450215" algn="l">
                        <a:spcAft>
                          <a:spcPts val="0"/>
                        </a:spcAft>
                      </a:pPr>
                      <a:r>
                        <a:rPr lang="nl-NL" sz="2400" dirty="0"/>
                        <a:t>WERK</a:t>
                      </a:r>
                      <a:endParaRPr lang="nl-NL" sz="2400" b="1" dirty="0">
                        <a:latin typeface="+mn-lt"/>
                        <a:ea typeface="Calibri"/>
                        <a:cs typeface="Times New Roman"/>
                      </a:endParaRPr>
                    </a:p>
                  </a:txBody>
                  <a:tcPr marL="44450" marR="44450" marT="0" marB="0"/>
                </a:tc>
              </a:tr>
              <a:tr h="252000">
                <a:tc>
                  <a:txBody>
                    <a:bodyPr/>
                    <a:lstStyle/>
                    <a:p>
                      <a:pPr marL="450215" algn="r">
                        <a:spcAft>
                          <a:spcPts val="0"/>
                        </a:spcAft>
                      </a:pPr>
                      <a:r>
                        <a:rPr lang="nl-NL" sz="1800"/>
                        <a:t>activiteit</a:t>
                      </a:r>
                      <a:endParaRPr lang="nl-NL" sz="1800">
                        <a:latin typeface="+mn-lt"/>
                        <a:ea typeface="Calibri"/>
                        <a:cs typeface="Times New Roman"/>
                      </a:endParaRPr>
                    </a:p>
                  </a:txBody>
                  <a:tcPr marL="44450" marR="44450" marT="0" marB="0" anchor="ctr"/>
                </a:tc>
                <a:tc>
                  <a:txBody>
                    <a:bodyPr/>
                    <a:lstStyle/>
                    <a:p>
                      <a:endParaRPr lang="nl-NL" sz="1800">
                        <a:latin typeface="+mn-lt"/>
                      </a:endParaRPr>
                    </a:p>
                  </a:txBody>
                  <a:tcPr marL="44450" marR="44450" marT="0" marB="0" anchor="ctr"/>
                </a:tc>
                <a:tc>
                  <a:txBody>
                    <a:bodyPr/>
                    <a:lstStyle/>
                    <a:p>
                      <a:pPr algn="l"/>
                      <a:endParaRPr lang="nl-NL" sz="1800" dirty="0">
                        <a:latin typeface="+mn-lt"/>
                      </a:endParaRPr>
                    </a:p>
                  </a:txBody>
                  <a:tcPr marL="44450" marR="44450" marT="0" marB="0"/>
                </a:tc>
              </a:tr>
              <a:tr h="252000">
                <a:tc>
                  <a:txBody>
                    <a:bodyPr/>
                    <a:lstStyle/>
                    <a:p>
                      <a:pPr marL="450215" algn="r">
                        <a:spcAft>
                          <a:spcPts val="0"/>
                        </a:spcAft>
                      </a:pPr>
                      <a:r>
                        <a:rPr lang="nl-NL" sz="1800"/>
                        <a:t>ambacht</a:t>
                      </a:r>
                      <a:endParaRPr lang="nl-NL" sz="1800">
                        <a:latin typeface="+mn-lt"/>
                        <a:ea typeface="Calibri"/>
                        <a:cs typeface="Times New Roman"/>
                      </a:endParaRPr>
                    </a:p>
                  </a:txBody>
                  <a:tcPr marL="44450" marR="44450" marT="0" marB="0" anchor="ctr"/>
                </a:tc>
                <a:tc>
                  <a:txBody>
                    <a:bodyPr/>
                    <a:lstStyle/>
                    <a:p>
                      <a:endParaRPr lang="nl-NL" sz="1800" dirty="0">
                        <a:latin typeface="+mn-lt"/>
                      </a:endParaRPr>
                    </a:p>
                  </a:txBody>
                  <a:tcPr marL="44450" marR="44450" marT="0" marB="0" anchor="ctr"/>
                </a:tc>
                <a:tc>
                  <a:txBody>
                    <a:bodyPr/>
                    <a:lstStyle/>
                    <a:p>
                      <a:pPr marL="450215" algn="l">
                        <a:spcAft>
                          <a:spcPts val="0"/>
                        </a:spcAft>
                      </a:pPr>
                      <a:r>
                        <a:rPr lang="nl-NL" sz="1800" dirty="0"/>
                        <a:t>ambacht</a:t>
                      </a:r>
                      <a:endParaRPr lang="nl-NL" sz="1800" dirty="0">
                        <a:latin typeface="+mn-lt"/>
                        <a:ea typeface="Calibri"/>
                        <a:cs typeface="Times New Roman"/>
                      </a:endParaRPr>
                    </a:p>
                  </a:txBody>
                  <a:tcPr marL="44450" marR="44450" marT="0" marB="0"/>
                </a:tc>
              </a:tr>
              <a:tr h="252000">
                <a:tc>
                  <a:txBody>
                    <a:bodyPr/>
                    <a:lstStyle/>
                    <a:p>
                      <a:pPr marL="450215" algn="r">
                        <a:spcAft>
                          <a:spcPts val="0"/>
                        </a:spcAft>
                      </a:pPr>
                      <a:r>
                        <a:rPr lang="nl-NL" sz="1800" dirty="0"/>
                        <a:t>arbeiders</a:t>
                      </a:r>
                      <a:endParaRPr lang="nl-NL" sz="1800" dirty="0">
                        <a:latin typeface="+mn-lt"/>
                        <a:ea typeface="Calibri"/>
                        <a:cs typeface="Times New Roman"/>
                      </a:endParaRPr>
                    </a:p>
                  </a:txBody>
                  <a:tcPr marL="44450" marR="44450" marT="0" marB="0" anchor="ctr"/>
                </a:tc>
                <a:tc>
                  <a:txBody>
                    <a:bodyPr/>
                    <a:lstStyle/>
                    <a:p>
                      <a:endParaRPr lang="nl-NL" sz="1800">
                        <a:latin typeface="+mn-lt"/>
                      </a:endParaRPr>
                    </a:p>
                  </a:txBody>
                  <a:tcPr marL="44450" marR="44450" marT="0" marB="0" anchor="ctr"/>
                </a:tc>
                <a:tc>
                  <a:txBody>
                    <a:bodyPr/>
                    <a:lstStyle/>
                    <a:p>
                      <a:pPr marL="450215" algn="l">
                        <a:spcAft>
                          <a:spcPts val="0"/>
                        </a:spcAft>
                      </a:pPr>
                      <a:r>
                        <a:rPr lang="nl-NL" sz="1800" dirty="0"/>
                        <a:t>arbeid</a:t>
                      </a:r>
                      <a:endParaRPr lang="nl-NL" sz="1800" dirty="0">
                        <a:latin typeface="+mn-lt"/>
                        <a:ea typeface="Calibri"/>
                        <a:cs typeface="Times New Roman"/>
                      </a:endParaRPr>
                    </a:p>
                  </a:txBody>
                  <a:tcPr marL="44450" marR="44450" marT="0" marB="0"/>
                </a:tc>
              </a:tr>
              <a:tr h="252000">
                <a:tc>
                  <a:txBody>
                    <a:bodyPr/>
                    <a:lstStyle/>
                    <a:p>
                      <a:endParaRPr lang="nl-NL" sz="1800">
                        <a:latin typeface="+mn-lt"/>
                      </a:endParaRPr>
                    </a:p>
                  </a:txBody>
                  <a:tcPr marL="44450" marR="44450" marT="0" marB="0" anchor="ctr"/>
                </a:tc>
                <a:tc>
                  <a:txBody>
                    <a:bodyPr/>
                    <a:lstStyle/>
                    <a:p>
                      <a:endParaRPr lang="nl-NL" sz="1800">
                        <a:latin typeface="+mn-lt"/>
                      </a:endParaRPr>
                    </a:p>
                  </a:txBody>
                  <a:tcPr marL="44450" marR="44450" marT="0" marB="0" anchor="ctr"/>
                </a:tc>
                <a:tc>
                  <a:txBody>
                    <a:bodyPr/>
                    <a:lstStyle/>
                    <a:p>
                      <a:pPr marL="450215" algn="l">
                        <a:spcAft>
                          <a:spcPts val="0"/>
                        </a:spcAft>
                      </a:pPr>
                      <a:r>
                        <a:rPr lang="nl-NL" sz="1800" dirty="0"/>
                        <a:t>baan</a:t>
                      </a:r>
                      <a:endParaRPr lang="nl-NL" sz="1800" dirty="0">
                        <a:latin typeface="+mn-lt"/>
                        <a:ea typeface="Calibri"/>
                        <a:cs typeface="Times New Roman"/>
                      </a:endParaRPr>
                    </a:p>
                  </a:txBody>
                  <a:tcPr marL="44450" marR="44450" marT="0" marB="0"/>
                </a:tc>
              </a:tr>
              <a:tr h="252000">
                <a:tc>
                  <a:txBody>
                    <a:bodyPr/>
                    <a:lstStyle/>
                    <a:p>
                      <a:pPr marL="450215" algn="r">
                        <a:spcAft>
                          <a:spcPts val="0"/>
                        </a:spcAft>
                      </a:pPr>
                      <a:r>
                        <a:rPr lang="nl-NL" sz="1800"/>
                        <a:t>bedrijvigheid</a:t>
                      </a:r>
                      <a:endParaRPr lang="nl-NL" sz="1800">
                        <a:latin typeface="+mn-lt"/>
                        <a:ea typeface="Calibri"/>
                        <a:cs typeface="Times New Roman"/>
                      </a:endParaRPr>
                    </a:p>
                  </a:txBody>
                  <a:tcPr marL="44450" marR="44450" marT="0" marB="0" anchor="ctr"/>
                </a:tc>
                <a:tc>
                  <a:txBody>
                    <a:bodyPr/>
                    <a:lstStyle/>
                    <a:p>
                      <a:endParaRPr lang="nl-NL" sz="1800">
                        <a:latin typeface="+mn-lt"/>
                      </a:endParaRPr>
                    </a:p>
                  </a:txBody>
                  <a:tcPr marL="44450" marR="44450" marT="0" marB="0" anchor="ctr"/>
                </a:tc>
                <a:tc>
                  <a:txBody>
                    <a:bodyPr/>
                    <a:lstStyle/>
                    <a:p>
                      <a:pPr algn="l"/>
                      <a:endParaRPr lang="nl-NL" sz="1800" dirty="0">
                        <a:latin typeface="+mn-lt"/>
                      </a:endParaRPr>
                    </a:p>
                  </a:txBody>
                  <a:tcPr marL="44450" marR="44450" marT="0" marB="0"/>
                </a:tc>
              </a:tr>
              <a:tr h="252000">
                <a:tc>
                  <a:txBody>
                    <a:bodyPr/>
                    <a:lstStyle/>
                    <a:p>
                      <a:endParaRPr lang="nl-NL" sz="1800">
                        <a:latin typeface="+mn-lt"/>
                      </a:endParaRPr>
                    </a:p>
                  </a:txBody>
                  <a:tcPr marL="44450" marR="44450" marT="0" marB="0" anchor="ctr"/>
                </a:tc>
                <a:tc>
                  <a:txBody>
                    <a:bodyPr/>
                    <a:lstStyle/>
                    <a:p>
                      <a:endParaRPr lang="nl-NL" sz="1800" dirty="0">
                        <a:latin typeface="+mn-lt"/>
                      </a:endParaRPr>
                    </a:p>
                  </a:txBody>
                  <a:tcPr marL="44450" marR="44450" marT="0" marB="0" anchor="ctr"/>
                </a:tc>
                <a:tc>
                  <a:txBody>
                    <a:bodyPr/>
                    <a:lstStyle/>
                    <a:p>
                      <a:pPr marL="450215" algn="l">
                        <a:spcAft>
                          <a:spcPts val="0"/>
                        </a:spcAft>
                      </a:pPr>
                      <a:r>
                        <a:rPr lang="nl-NL" sz="1800" dirty="0"/>
                        <a:t>beroep</a:t>
                      </a:r>
                      <a:endParaRPr lang="nl-NL" sz="1800" dirty="0">
                        <a:latin typeface="+mn-lt"/>
                        <a:ea typeface="Calibri"/>
                        <a:cs typeface="Times New Roman"/>
                      </a:endParaRPr>
                    </a:p>
                  </a:txBody>
                  <a:tcPr marL="44450" marR="44450" marT="0" marB="0"/>
                </a:tc>
              </a:tr>
              <a:tr h="252000">
                <a:tc>
                  <a:txBody>
                    <a:bodyPr/>
                    <a:lstStyle/>
                    <a:p>
                      <a:pPr marL="450215" algn="r">
                        <a:spcAft>
                          <a:spcPts val="0"/>
                        </a:spcAft>
                      </a:pPr>
                      <a:r>
                        <a:rPr lang="nl-NL" sz="1800"/>
                        <a:t>bezigheid</a:t>
                      </a:r>
                      <a:endParaRPr lang="nl-NL" sz="1800">
                        <a:latin typeface="+mn-lt"/>
                        <a:ea typeface="Calibri"/>
                        <a:cs typeface="Times New Roman"/>
                      </a:endParaRPr>
                    </a:p>
                  </a:txBody>
                  <a:tcPr marL="44450" marR="44450" marT="0" marB="0" anchor="ctr"/>
                </a:tc>
                <a:tc>
                  <a:txBody>
                    <a:bodyPr/>
                    <a:lstStyle/>
                    <a:p>
                      <a:endParaRPr lang="nl-NL" sz="1800" dirty="0">
                        <a:latin typeface="+mn-lt"/>
                      </a:endParaRPr>
                    </a:p>
                  </a:txBody>
                  <a:tcPr marL="44450" marR="44450" marT="0" marB="0" anchor="ctr"/>
                </a:tc>
                <a:tc>
                  <a:txBody>
                    <a:bodyPr/>
                    <a:lstStyle/>
                    <a:p>
                      <a:pPr marL="450215" algn="l">
                        <a:spcAft>
                          <a:spcPts val="0"/>
                        </a:spcAft>
                      </a:pPr>
                      <a:r>
                        <a:rPr lang="nl-NL" sz="1800" dirty="0"/>
                        <a:t>bezigheid</a:t>
                      </a:r>
                      <a:endParaRPr lang="nl-NL" sz="1800" dirty="0">
                        <a:latin typeface="+mn-lt"/>
                        <a:ea typeface="Calibri"/>
                        <a:cs typeface="Times New Roman"/>
                      </a:endParaRPr>
                    </a:p>
                  </a:txBody>
                  <a:tcPr marL="44450" marR="44450" marT="0" marB="0"/>
                </a:tc>
              </a:tr>
              <a:tr h="252000">
                <a:tc>
                  <a:txBody>
                    <a:bodyPr/>
                    <a:lstStyle/>
                    <a:p>
                      <a:endParaRPr lang="nl-NL" sz="1800">
                        <a:latin typeface="+mn-lt"/>
                      </a:endParaRPr>
                    </a:p>
                  </a:txBody>
                  <a:tcPr marL="44450" marR="44450" marT="0" marB="0" anchor="ctr"/>
                </a:tc>
                <a:tc>
                  <a:txBody>
                    <a:bodyPr/>
                    <a:lstStyle/>
                    <a:p>
                      <a:endParaRPr lang="nl-NL" sz="1800">
                        <a:latin typeface="+mn-lt"/>
                      </a:endParaRPr>
                    </a:p>
                  </a:txBody>
                  <a:tcPr marL="44450" marR="44450" marT="0" marB="0" anchor="ctr"/>
                </a:tc>
                <a:tc>
                  <a:txBody>
                    <a:bodyPr/>
                    <a:lstStyle/>
                    <a:p>
                      <a:pPr marL="450215" algn="l">
                        <a:spcAft>
                          <a:spcPts val="0"/>
                        </a:spcAft>
                      </a:pPr>
                      <a:r>
                        <a:rPr lang="nl-NL" sz="1800" dirty="0"/>
                        <a:t>boek</a:t>
                      </a:r>
                      <a:endParaRPr lang="nl-NL" sz="1800" dirty="0">
                        <a:latin typeface="+mn-lt"/>
                        <a:ea typeface="Calibri"/>
                        <a:cs typeface="Times New Roman"/>
                      </a:endParaRPr>
                    </a:p>
                  </a:txBody>
                  <a:tcPr marL="44450" marR="44450" marT="0" marB="0"/>
                </a:tc>
              </a:tr>
              <a:tr h="252000">
                <a:tc>
                  <a:txBody>
                    <a:bodyPr/>
                    <a:lstStyle/>
                    <a:p>
                      <a:pPr marL="450215" algn="r">
                        <a:spcAft>
                          <a:spcPts val="0"/>
                        </a:spcAft>
                      </a:pPr>
                      <a:r>
                        <a:rPr lang="nl-NL" sz="1800"/>
                        <a:t>inspanning</a:t>
                      </a:r>
                      <a:endParaRPr lang="nl-NL" sz="1800">
                        <a:latin typeface="+mn-lt"/>
                        <a:ea typeface="Calibri"/>
                        <a:cs typeface="Times New Roman"/>
                      </a:endParaRPr>
                    </a:p>
                  </a:txBody>
                  <a:tcPr marL="44450" marR="44450" marT="0" marB="0" anchor="ctr"/>
                </a:tc>
                <a:tc>
                  <a:txBody>
                    <a:bodyPr/>
                    <a:lstStyle/>
                    <a:p>
                      <a:endParaRPr lang="nl-NL" sz="1800">
                        <a:latin typeface="+mn-lt"/>
                      </a:endParaRPr>
                    </a:p>
                  </a:txBody>
                  <a:tcPr marL="44450" marR="44450" marT="0" marB="0" anchor="ctr"/>
                </a:tc>
                <a:tc>
                  <a:txBody>
                    <a:bodyPr/>
                    <a:lstStyle/>
                    <a:p>
                      <a:pPr marL="450215" algn="l">
                        <a:spcAft>
                          <a:spcPts val="0"/>
                        </a:spcAft>
                      </a:pPr>
                      <a:r>
                        <a:rPr lang="nl-NL" sz="1800" dirty="0"/>
                        <a:t>inspanning</a:t>
                      </a:r>
                      <a:endParaRPr lang="nl-NL" sz="1800" dirty="0">
                        <a:latin typeface="+mn-lt"/>
                        <a:ea typeface="Calibri"/>
                        <a:cs typeface="Times New Roman"/>
                      </a:endParaRPr>
                    </a:p>
                  </a:txBody>
                  <a:tcPr marL="44450" marR="44450" marT="0" marB="0"/>
                </a:tc>
              </a:tr>
              <a:tr h="252000">
                <a:tc>
                  <a:txBody>
                    <a:bodyPr/>
                    <a:lstStyle/>
                    <a:p>
                      <a:pPr marL="450215" algn="r">
                        <a:spcAft>
                          <a:spcPts val="0"/>
                        </a:spcAft>
                      </a:pPr>
                      <a:r>
                        <a:rPr lang="nl-NL" sz="1800"/>
                        <a:t>job</a:t>
                      </a:r>
                      <a:endParaRPr lang="nl-NL" sz="1800">
                        <a:latin typeface="+mn-lt"/>
                        <a:ea typeface="Calibri"/>
                        <a:cs typeface="Times New Roman"/>
                      </a:endParaRPr>
                    </a:p>
                  </a:txBody>
                  <a:tcPr marL="44450" marR="44450" marT="0" marB="0" anchor="ctr"/>
                </a:tc>
                <a:tc>
                  <a:txBody>
                    <a:bodyPr/>
                    <a:lstStyle/>
                    <a:p>
                      <a:endParaRPr lang="nl-NL" sz="1800">
                        <a:latin typeface="+mn-lt"/>
                      </a:endParaRPr>
                    </a:p>
                  </a:txBody>
                  <a:tcPr marL="44450" marR="44450" marT="0" marB="0" anchor="ctr"/>
                </a:tc>
                <a:tc>
                  <a:txBody>
                    <a:bodyPr/>
                    <a:lstStyle/>
                    <a:p>
                      <a:pPr algn="l"/>
                      <a:endParaRPr lang="nl-NL" sz="1800" dirty="0">
                        <a:latin typeface="+mn-lt"/>
                      </a:endParaRPr>
                    </a:p>
                  </a:txBody>
                  <a:tcPr marL="44450" marR="44450" marT="0" marB="0"/>
                </a:tc>
              </a:tr>
              <a:tr h="252000">
                <a:tc>
                  <a:txBody>
                    <a:bodyPr/>
                    <a:lstStyle/>
                    <a:p>
                      <a:pPr marL="450215" algn="r">
                        <a:spcAft>
                          <a:spcPts val="0"/>
                        </a:spcAft>
                      </a:pPr>
                      <a:r>
                        <a:rPr lang="nl-NL" sz="1800"/>
                        <a:t>karwei</a:t>
                      </a:r>
                      <a:endParaRPr lang="nl-NL" sz="1800">
                        <a:latin typeface="+mn-lt"/>
                        <a:ea typeface="Calibri"/>
                        <a:cs typeface="Times New Roman"/>
                      </a:endParaRPr>
                    </a:p>
                  </a:txBody>
                  <a:tcPr marL="44450" marR="44450" marT="0" marB="0" anchor="ctr"/>
                </a:tc>
                <a:tc>
                  <a:txBody>
                    <a:bodyPr/>
                    <a:lstStyle/>
                    <a:p>
                      <a:endParaRPr lang="nl-NL" sz="1800">
                        <a:latin typeface="+mn-lt"/>
                      </a:endParaRPr>
                    </a:p>
                  </a:txBody>
                  <a:tcPr marL="44450" marR="44450" marT="0" marB="0" anchor="ctr"/>
                </a:tc>
                <a:tc>
                  <a:txBody>
                    <a:bodyPr/>
                    <a:lstStyle/>
                    <a:p>
                      <a:pPr marL="450215" algn="l">
                        <a:spcAft>
                          <a:spcPts val="0"/>
                        </a:spcAft>
                      </a:pPr>
                      <a:r>
                        <a:rPr lang="nl-NL" sz="1800" dirty="0"/>
                        <a:t>karwei</a:t>
                      </a:r>
                      <a:endParaRPr lang="nl-NL" sz="1800" dirty="0">
                        <a:latin typeface="+mn-lt"/>
                        <a:ea typeface="Calibri"/>
                        <a:cs typeface="Times New Roman"/>
                      </a:endParaRPr>
                    </a:p>
                  </a:txBody>
                  <a:tcPr marL="44450" marR="44450" marT="0" marB="0"/>
                </a:tc>
              </a:tr>
              <a:tr h="252000">
                <a:tc>
                  <a:txBody>
                    <a:bodyPr/>
                    <a:lstStyle/>
                    <a:p>
                      <a:endParaRPr lang="nl-NL" sz="1800">
                        <a:latin typeface="+mn-lt"/>
                      </a:endParaRPr>
                    </a:p>
                  </a:txBody>
                  <a:tcPr marL="44450" marR="44450" marT="0" marB="0" anchor="ctr"/>
                </a:tc>
                <a:tc>
                  <a:txBody>
                    <a:bodyPr/>
                    <a:lstStyle/>
                    <a:p>
                      <a:endParaRPr lang="nl-NL" sz="1800">
                        <a:latin typeface="+mn-lt"/>
                      </a:endParaRPr>
                    </a:p>
                  </a:txBody>
                  <a:tcPr marL="44450" marR="44450" marT="0" marB="0" anchor="ctr"/>
                </a:tc>
                <a:tc>
                  <a:txBody>
                    <a:bodyPr/>
                    <a:lstStyle/>
                    <a:p>
                      <a:pPr marL="450215" algn="l">
                        <a:spcAft>
                          <a:spcPts val="0"/>
                        </a:spcAft>
                      </a:pPr>
                      <a:r>
                        <a:rPr lang="nl-NL" sz="1800" dirty="0"/>
                        <a:t>loonarbeid</a:t>
                      </a:r>
                      <a:endParaRPr lang="nl-NL" sz="1800" dirty="0">
                        <a:latin typeface="+mn-lt"/>
                        <a:ea typeface="Calibri"/>
                        <a:cs typeface="Times New Roman"/>
                      </a:endParaRPr>
                    </a:p>
                  </a:txBody>
                  <a:tcPr marL="44450" marR="44450" marT="0" marB="0"/>
                </a:tc>
              </a:tr>
              <a:tr h="252000">
                <a:tc>
                  <a:txBody>
                    <a:bodyPr/>
                    <a:lstStyle/>
                    <a:p>
                      <a:endParaRPr lang="nl-NL" sz="1800">
                        <a:latin typeface="+mn-lt"/>
                      </a:endParaRPr>
                    </a:p>
                  </a:txBody>
                  <a:tcPr marL="44450" marR="44450" marT="0" marB="0" anchor="ctr"/>
                </a:tc>
                <a:tc>
                  <a:txBody>
                    <a:bodyPr/>
                    <a:lstStyle/>
                    <a:p>
                      <a:endParaRPr lang="nl-NL" sz="1800">
                        <a:latin typeface="+mn-lt"/>
                      </a:endParaRPr>
                    </a:p>
                  </a:txBody>
                  <a:tcPr marL="44450" marR="44450" marT="0" marB="0" anchor="ctr"/>
                </a:tc>
                <a:tc>
                  <a:txBody>
                    <a:bodyPr/>
                    <a:lstStyle/>
                    <a:p>
                      <a:pPr marL="450215" algn="l">
                        <a:spcAft>
                          <a:spcPts val="0"/>
                        </a:spcAft>
                      </a:pPr>
                      <a:r>
                        <a:rPr lang="nl-NL" sz="1800" dirty="0"/>
                        <a:t>loonwerk</a:t>
                      </a:r>
                      <a:endParaRPr lang="nl-NL" sz="1800" dirty="0">
                        <a:latin typeface="+mn-lt"/>
                        <a:ea typeface="Calibri"/>
                        <a:cs typeface="Times New Roman"/>
                      </a:endParaRPr>
                    </a:p>
                  </a:txBody>
                  <a:tcPr marL="44450" marR="44450" marT="0" marB="0"/>
                </a:tc>
              </a:tr>
              <a:tr h="252000">
                <a:tc>
                  <a:txBody>
                    <a:bodyPr/>
                    <a:lstStyle/>
                    <a:p>
                      <a:pPr marL="450215" algn="r">
                        <a:spcAft>
                          <a:spcPts val="0"/>
                        </a:spcAft>
                      </a:pPr>
                      <a:r>
                        <a:rPr lang="nl-NL" sz="1800"/>
                        <a:t>taak</a:t>
                      </a:r>
                      <a:endParaRPr lang="nl-NL" sz="1800">
                        <a:latin typeface="+mn-lt"/>
                        <a:ea typeface="Calibri"/>
                        <a:cs typeface="Times New Roman"/>
                      </a:endParaRPr>
                    </a:p>
                  </a:txBody>
                  <a:tcPr marL="44450" marR="44450" marT="0" marB="0" anchor="ctr"/>
                </a:tc>
                <a:tc>
                  <a:txBody>
                    <a:bodyPr/>
                    <a:lstStyle/>
                    <a:p>
                      <a:endParaRPr lang="nl-NL" sz="1800">
                        <a:latin typeface="+mn-lt"/>
                      </a:endParaRPr>
                    </a:p>
                  </a:txBody>
                  <a:tcPr marL="44450" marR="44450" marT="0" marB="0" anchor="ctr"/>
                </a:tc>
                <a:tc>
                  <a:txBody>
                    <a:bodyPr/>
                    <a:lstStyle/>
                    <a:p>
                      <a:pPr marL="450215" algn="l">
                        <a:spcAft>
                          <a:spcPts val="0"/>
                        </a:spcAft>
                      </a:pPr>
                      <a:r>
                        <a:rPr lang="nl-NL" sz="1800" dirty="0"/>
                        <a:t>taak</a:t>
                      </a:r>
                      <a:endParaRPr lang="nl-NL" sz="1800" dirty="0">
                        <a:latin typeface="+mn-lt"/>
                        <a:ea typeface="Calibri"/>
                        <a:cs typeface="Times New Roman"/>
                      </a:endParaRPr>
                    </a:p>
                  </a:txBody>
                  <a:tcPr marL="44450" marR="44450" marT="0" marB="0"/>
                </a:tc>
              </a:tr>
              <a:tr h="252000">
                <a:tc>
                  <a:txBody>
                    <a:bodyPr/>
                    <a:lstStyle/>
                    <a:p>
                      <a:pPr marL="450215" algn="r">
                        <a:spcAft>
                          <a:spcPts val="0"/>
                        </a:spcAft>
                      </a:pPr>
                      <a:r>
                        <a:rPr lang="nl-NL" sz="1800"/>
                        <a:t>vak</a:t>
                      </a:r>
                      <a:endParaRPr lang="nl-NL" sz="1800">
                        <a:latin typeface="+mn-lt"/>
                        <a:ea typeface="Calibri"/>
                        <a:cs typeface="Times New Roman"/>
                      </a:endParaRPr>
                    </a:p>
                  </a:txBody>
                  <a:tcPr marL="44450" marR="44450" marT="0" marB="0" anchor="ctr"/>
                </a:tc>
                <a:tc>
                  <a:txBody>
                    <a:bodyPr/>
                    <a:lstStyle/>
                    <a:p>
                      <a:endParaRPr lang="nl-NL" sz="1800">
                        <a:latin typeface="+mn-lt"/>
                      </a:endParaRPr>
                    </a:p>
                  </a:txBody>
                  <a:tcPr marL="44450" marR="44450" marT="0" marB="0" anchor="ctr"/>
                </a:tc>
                <a:tc>
                  <a:txBody>
                    <a:bodyPr/>
                    <a:lstStyle/>
                    <a:p>
                      <a:pPr marL="450215" algn="l">
                        <a:spcAft>
                          <a:spcPts val="0"/>
                        </a:spcAft>
                      </a:pPr>
                      <a:r>
                        <a:rPr lang="nl-NL" sz="1800" dirty="0"/>
                        <a:t>vak</a:t>
                      </a:r>
                      <a:endParaRPr lang="nl-NL" sz="1800" dirty="0">
                        <a:latin typeface="+mn-lt"/>
                        <a:ea typeface="Calibri"/>
                        <a:cs typeface="Times New Roman"/>
                      </a:endParaRPr>
                    </a:p>
                  </a:txBody>
                  <a:tcPr marL="44450" marR="44450" marT="0" marB="0"/>
                </a:tc>
              </a:tr>
              <a:tr h="252000">
                <a:tc>
                  <a:txBody>
                    <a:bodyPr/>
                    <a:lstStyle/>
                    <a:p>
                      <a:endParaRPr lang="nl-NL" sz="1800">
                        <a:latin typeface="+mn-lt"/>
                      </a:endParaRPr>
                    </a:p>
                  </a:txBody>
                  <a:tcPr marL="44450" marR="44450" marT="0" marB="0" anchor="ctr"/>
                </a:tc>
                <a:tc>
                  <a:txBody>
                    <a:bodyPr/>
                    <a:lstStyle/>
                    <a:p>
                      <a:endParaRPr lang="nl-NL" sz="1800">
                        <a:latin typeface="+mn-lt"/>
                      </a:endParaRPr>
                    </a:p>
                  </a:txBody>
                  <a:tcPr marL="44450" marR="44450" marT="0" marB="0" anchor="ctr"/>
                </a:tc>
                <a:tc>
                  <a:txBody>
                    <a:bodyPr/>
                    <a:lstStyle/>
                    <a:p>
                      <a:pPr marL="450215" algn="l">
                        <a:spcAft>
                          <a:spcPts val="0"/>
                        </a:spcAft>
                      </a:pPr>
                      <a:r>
                        <a:rPr lang="nl-NL" sz="1800" dirty="0"/>
                        <a:t>werkkring</a:t>
                      </a:r>
                      <a:endParaRPr lang="nl-NL" sz="1800" dirty="0">
                        <a:latin typeface="+mn-lt"/>
                        <a:ea typeface="Calibri"/>
                        <a:cs typeface="Times New Roman"/>
                      </a:endParaRPr>
                    </a:p>
                  </a:txBody>
                  <a:tcPr marL="44450" marR="44450" marT="0" marB="0"/>
                </a:tc>
              </a:tr>
              <a:tr h="252000">
                <a:tc>
                  <a:txBody>
                    <a:bodyPr/>
                    <a:lstStyle/>
                    <a:p>
                      <a:endParaRPr lang="nl-NL" sz="1800">
                        <a:latin typeface="+mn-lt"/>
                      </a:endParaRPr>
                    </a:p>
                  </a:txBody>
                  <a:tcPr marL="44450" marR="44450" marT="0" marB="0" anchor="ctr"/>
                </a:tc>
                <a:tc>
                  <a:txBody>
                    <a:bodyPr/>
                    <a:lstStyle/>
                    <a:p>
                      <a:endParaRPr lang="nl-NL" sz="1800">
                        <a:latin typeface="+mn-lt"/>
                      </a:endParaRPr>
                    </a:p>
                  </a:txBody>
                  <a:tcPr marL="44450" marR="44450" marT="0" marB="0" anchor="ctr"/>
                </a:tc>
                <a:tc>
                  <a:txBody>
                    <a:bodyPr/>
                    <a:lstStyle/>
                    <a:p>
                      <a:pPr marL="450215" algn="l">
                        <a:spcAft>
                          <a:spcPts val="0"/>
                        </a:spcAft>
                      </a:pPr>
                      <a:r>
                        <a:rPr lang="nl-NL" sz="1800" dirty="0"/>
                        <a:t>werkplek</a:t>
                      </a:r>
                      <a:endParaRPr lang="nl-NL" sz="1800" dirty="0">
                        <a:latin typeface="+mn-lt"/>
                        <a:ea typeface="Calibri"/>
                        <a:cs typeface="Times New Roman"/>
                      </a:endParaRPr>
                    </a:p>
                  </a:txBody>
                  <a:tcPr marL="44450" marR="44450" marT="0" marB="0"/>
                </a:tc>
              </a:tr>
              <a:tr h="252000">
                <a:tc>
                  <a:txBody>
                    <a:bodyPr/>
                    <a:lstStyle/>
                    <a:p>
                      <a:pPr marL="450215" algn="r">
                        <a:spcAft>
                          <a:spcPts val="0"/>
                        </a:spcAft>
                      </a:pPr>
                      <a:r>
                        <a:rPr lang="nl-NL" sz="1800"/>
                        <a:t>werkzaamheid</a:t>
                      </a:r>
                      <a:endParaRPr lang="nl-NL" sz="1800">
                        <a:latin typeface="+mn-lt"/>
                        <a:ea typeface="Calibri"/>
                        <a:cs typeface="Times New Roman"/>
                      </a:endParaRPr>
                    </a:p>
                  </a:txBody>
                  <a:tcPr marL="44450" marR="44450" marT="0" marB="0" anchor="ctr"/>
                </a:tc>
                <a:tc>
                  <a:txBody>
                    <a:bodyPr/>
                    <a:lstStyle/>
                    <a:p>
                      <a:endParaRPr lang="nl-NL" sz="1800">
                        <a:latin typeface="+mn-lt"/>
                      </a:endParaRPr>
                    </a:p>
                  </a:txBody>
                  <a:tcPr marL="44450" marR="44450" marT="0" marB="0" anchor="ctr"/>
                </a:tc>
                <a:tc>
                  <a:txBody>
                    <a:bodyPr/>
                    <a:lstStyle/>
                    <a:p>
                      <a:pPr marL="450215" algn="l">
                        <a:spcAft>
                          <a:spcPts val="0"/>
                        </a:spcAft>
                      </a:pPr>
                      <a:r>
                        <a:rPr lang="nl-NL" sz="1800" dirty="0"/>
                        <a:t>werkzaamheid</a:t>
                      </a:r>
                      <a:endParaRPr lang="nl-NL" sz="1800" dirty="0">
                        <a:latin typeface="+mn-lt"/>
                        <a:ea typeface="Calibri"/>
                        <a:cs typeface="Times New Roman"/>
                      </a:endParaRPr>
                    </a:p>
                  </a:txBody>
                  <a:tcPr marL="44450" marR="44450" marT="0" marB="0"/>
                </a:tc>
              </a:tr>
              <a:tr h="252000">
                <a:tc>
                  <a:txBody>
                    <a:bodyPr/>
                    <a:lstStyle/>
                    <a:p>
                      <a:pPr marL="450215" algn="r">
                        <a:spcAft>
                          <a:spcPts val="0"/>
                        </a:spcAft>
                      </a:pPr>
                      <a:r>
                        <a:rPr lang="nl-NL" sz="1800" dirty="0"/>
                        <a:t>werk</a:t>
                      </a:r>
                      <a:endParaRPr lang="nl-NL" sz="1800" dirty="0">
                        <a:latin typeface="+mn-lt"/>
                        <a:ea typeface="Calibri"/>
                        <a:cs typeface="Times New Roman"/>
                      </a:endParaRPr>
                    </a:p>
                  </a:txBody>
                  <a:tcPr marL="44450" marR="44450" marT="0" marB="0" anchor="ctr"/>
                </a:tc>
                <a:tc>
                  <a:txBody>
                    <a:bodyPr/>
                    <a:lstStyle/>
                    <a:p>
                      <a:endParaRPr lang="nl-NL" sz="1800" dirty="0">
                        <a:latin typeface="+mn-lt"/>
                      </a:endParaRPr>
                    </a:p>
                  </a:txBody>
                  <a:tcPr marL="44450" marR="44450" marT="0" marB="0" anchor="ctr"/>
                </a:tc>
                <a:tc>
                  <a:txBody>
                    <a:bodyPr/>
                    <a:lstStyle/>
                    <a:p>
                      <a:pPr algn="l"/>
                      <a:endParaRPr lang="nl-NL" sz="1800" dirty="0">
                        <a:latin typeface="+mn-lt"/>
                      </a:endParaRPr>
                    </a:p>
                  </a:txBody>
                  <a:tcPr marL="44450" marR="44450" marT="0" marB="0"/>
                </a:tc>
              </a:tr>
            </a:tbl>
          </a:graphicData>
        </a:graphic>
      </p:graphicFrame>
      <p:sp>
        <p:nvSpPr>
          <p:cNvPr id="3" name="Tijdelijke aanduiding voor datum 2"/>
          <p:cNvSpPr>
            <a:spLocks noGrp="1"/>
          </p:cNvSpPr>
          <p:nvPr>
            <p:ph type="dt" sz="half" idx="10"/>
          </p:nvPr>
        </p:nvSpPr>
        <p:spPr/>
        <p:txBody>
          <a:bodyPr/>
          <a:lstStyle/>
          <a:p>
            <a:r>
              <a:rPr lang="nl-NL" smtClean="0"/>
              <a:t>14-9-2015</a:t>
            </a:r>
            <a:endParaRPr lang="nl-NL"/>
          </a:p>
        </p:txBody>
      </p:sp>
      <p:sp>
        <p:nvSpPr>
          <p:cNvPr id="4" name="Tijdelijke aanduiding voor voettekst 3"/>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5" name="Tijdelijke aanduiding voor dianummer 4"/>
          <p:cNvSpPr>
            <a:spLocks noGrp="1"/>
          </p:cNvSpPr>
          <p:nvPr>
            <p:ph type="sldNum" sz="quarter" idx="12"/>
          </p:nvPr>
        </p:nvSpPr>
        <p:spPr/>
        <p:txBody>
          <a:bodyPr/>
          <a:lstStyle/>
          <a:p>
            <a:fld id="{2D718FF6-DF95-4B12-B3F8-44E3143165A9}" type="slidenum">
              <a:rPr lang="nl-NL" smtClean="0"/>
              <a:pPr/>
              <a:t>25</a:t>
            </a:fld>
            <a:endParaRPr lang="nl-N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smtClean="0"/>
              <a:t>14-9-2015</a:t>
            </a:r>
            <a:endParaRPr lang="nl-NL"/>
          </a:p>
        </p:txBody>
      </p:sp>
      <p:sp>
        <p:nvSpPr>
          <p:cNvPr id="4" name="Tijdelijke aanduiding voor voettekst 3"/>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5" name="Tijdelijke aanduiding voor dianummer 4"/>
          <p:cNvSpPr>
            <a:spLocks noGrp="1"/>
          </p:cNvSpPr>
          <p:nvPr>
            <p:ph type="sldNum" sz="quarter" idx="12"/>
          </p:nvPr>
        </p:nvSpPr>
        <p:spPr/>
        <p:txBody>
          <a:bodyPr/>
          <a:lstStyle/>
          <a:p>
            <a:fld id="{2D718FF6-DF95-4B12-B3F8-44E3143165A9}" type="slidenum">
              <a:rPr lang="nl-NL" smtClean="0"/>
              <a:pPr/>
              <a:t>26</a:t>
            </a:fld>
            <a:endParaRPr lang="nl-NL"/>
          </a:p>
        </p:txBody>
      </p:sp>
      <p:pic>
        <p:nvPicPr>
          <p:cNvPr id="6" name="Afbeelding 5" descr="Ondertussen aan de onderkant van de arbeidsmarkt.jpg"/>
          <p:cNvPicPr>
            <a:picLocks noChangeAspect="1"/>
          </p:cNvPicPr>
          <p:nvPr/>
        </p:nvPicPr>
        <p:blipFill>
          <a:blip r:embed="rId2" cstate="print"/>
          <a:stretch>
            <a:fillRect/>
          </a:stretch>
        </p:blipFill>
        <p:spPr>
          <a:xfrm>
            <a:off x="-20279" y="0"/>
            <a:ext cx="9184558" cy="5004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14-9-2015</a:t>
            </a:r>
            <a:endParaRPr lang="nl-NL"/>
          </a:p>
        </p:txBody>
      </p:sp>
      <p:sp>
        <p:nvSpPr>
          <p:cNvPr id="3" name="Tijdelijke aanduiding voor voettekst 2"/>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4" name="Tijdelijke aanduiding voor dianummer 3"/>
          <p:cNvSpPr>
            <a:spLocks noGrp="1"/>
          </p:cNvSpPr>
          <p:nvPr>
            <p:ph type="sldNum" sz="quarter" idx="12"/>
          </p:nvPr>
        </p:nvSpPr>
        <p:spPr/>
        <p:txBody>
          <a:bodyPr/>
          <a:lstStyle/>
          <a:p>
            <a:fld id="{D2B53FFF-9FBD-482E-8636-DB30AB859462}" type="slidenum">
              <a:rPr lang="nl-NL" smtClean="0"/>
              <a:pPr/>
              <a:t>27</a:t>
            </a:fld>
            <a:endParaRPr lang="nl-NL"/>
          </a:p>
        </p:txBody>
      </p:sp>
      <p:sp>
        <p:nvSpPr>
          <p:cNvPr id="5" name="Tekstvak 4"/>
          <p:cNvSpPr txBox="1"/>
          <p:nvPr/>
        </p:nvSpPr>
        <p:spPr>
          <a:xfrm>
            <a:off x="0" y="1484784"/>
            <a:ext cx="9144000" cy="707886"/>
          </a:xfrm>
          <a:prstGeom prst="rect">
            <a:avLst/>
          </a:prstGeom>
          <a:noFill/>
        </p:spPr>
        <p:txBody>
          <a:bodyPr wrap="square" rtlCol="0">
            <a:spAutoFit/>
          </a:bodyPr>
          <a:lstStyle/>
          <a:p>
            <a:pPr algn="ctr"/>
            <a:r>
              <a:rPr lang="nl-NL" sz="4000" b="1" dirty="0" smtClean="0">
                <a:solidFill>
                  <a:srgbClr val="FFFF00"/>
                </a:solidFill>
              </a:rPr>
              <a:t>Waarom een Volwaardig Basisinkomen?</a:t>
            </a:r>
            <a:endParaRPr lang="nl-NL" sz="4000" dirty="0"/>
          </a:p>
        </p:txBody>
      </p:sp>
      <p:pic>
        <p:nvPicPr>
          <p:cNvPr id="6" name="Picture 2"/>
          <p:cNvPicPr>
            <a:picLocks noChangeAspect="1" noChangeArrowheads="1"/>
          </p:cNvPicPr>
          <p:nvPr/>
        </p:nvPicPr>
        <p:blipFill>
          <a:blip r:embed="rId2" cstate="print"/>
          <a:srcRect/>
          <a:stretch>
            <a:fillRect/>
          </a:stretch>
        </p:blipFill>
        <p:spPr bwMode="auto">
          <a:xfrm>
            <a:off x="4283968" y="5805264"/>
            <a:ext cx="634921" cy="419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0"/>
            <a:ext cx="8712968" cy="850106"/>
          </a:xfrm>
        </p:spPr>
        <p:txBody>
          <a:bodyPr>
            <a:normAutofit fontScale="90000"/>
          </a:bodyPr>
          <a:lstStyle/>
          <a:p>
            <a:pPr>
              <a:spcBef>
                <a:spcPts val="1200"/>
              </a:spcBef>
            </a:pPr>
            <a:r>
              <a:rPr lang="nl-NL" b="1" dirty="0" smtClean="0">
                <a:solidFill>
                  <a:srgbClr val="FFFF00"/>
                </a:solidFill>
              </a:rPr>
              <a:t/>
            </a:r>
            <a:br>
              <a:rPr lang="nl-NL" b="1" dirty="0" smtClean="0">
                <a:solidFill>
                  <a:srgbClr val="FFFF00"/>
                </a:solidFill>
              </a:rPr>
            </a:br>
            <a:r>
              <a:rPr lang="nl-NL" b="1" dirty="0" smtClean="0"/>
              <a:t/>
            </a:r>
            <a:br>
              <a:rPr lang="nl-NL" b="1" dirty="0" smtClean="0"/>
            </a:br>
            <a:endParaRPr lang="nl-NL" dirty="0"/>
          </a:p>
        </p:txBody>
      </p:sp>
      <p:pic>
        <p:nvPicPr>
          <p:cNvPr id="7" name="Tijdelijke aanduiding voor inhoud 6" descr="2009 Waarom gelijkheid.bmp"/>
          <p:cNvPicPr>
            <a:picLocks noGrp="1" noChangeAspect="1"/>
          </p:cNvPicPr>
          <p:nvPr>
            <p:ph idx="1"/>
          </p:nvPr>
        </p:nvPicPr>
        <p:blipFill>
          <a:blip r:embed="rId3" cstate="print"/>
          <a:stretch>
            <a:fillRect/>
          </a:stretch>
        </p:blipFill>
        <p:spPr>
          <a:xfrm>
            <a:off x="-21787" y="207000"/>
            <a:ext cx="9187574" cy="6444000"/>
          </a:xfrm>
        </p:spPr>
      </p:pic>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D2B53FFF-9FBD-482E-8636-DB30AB859462}" type="slidenum">
              <a:rPr lang="nl-NL" smtClean="0"/>
              <a:pPr/>
              <a:t>28</a:t>
            </a:fld>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D2B53FFF-9FBD-482E-8636-DB30AB859462}" type="slidenum">
              <a:rPr lang="nl-NL" smtClean="0"/>
              <a:pPr/>
              <a:t>29</a:t>
            </a:fld>
            <a:endParaRPr lang="nl-NL"/>
          </a:p>
        </p:txBody>
      </p:sp>
      <p:pic>
        <p:nvPicPr>
          <p:cNvPr id="8" name="Picture 2"/>
          <p:cNvPicPr>
            <a:picLocks noChangeAspect="1" noChangeArrowheads="1"/>
          </p:cNvPicPr>
          <p:nvPr/>
        </p:nvPicPr>
        <p:blipFill>
          <a:blip r:embed="rId3" cstate="print"/>
          <a:srcRect/>
          <a:stretch>
            <a:fillRect/>
          </a:stretch>
        </p:blipFill>
        <p:spPr bwMode="auto">
          <a:xfrm>
            <a:off x="4283968" y="6021288"/>
            <a:ext cx="646176" cy="360040"/>
          </a:xfrm>
          <a:prstGeom prst="rect">
            <a:avLst/>
          </a:prstGeom>
          <a:noFill/>
          <a:ln w="9525">
            <a:noFill/>
            <a:miter lim="800000"/>
            <a:headEnd/>
            <a:tailEnd/>
          </a:ln>
        </p:spPr>
      </p:pic>
      <p:pic>
        <p:nvPicPr>
          <p:cNvPr id="7" name="Afbeelding 6" descr="2013-10-24 CBS - Parade van Pen van de inkomensverdeling 2012 met minimuminkomen.jpg"/>
          <p:cNvPicPr>
            <a:picLocks noChangeAspect="1"/>
          </p:cNvPicPr>
          <p:nvPr/>
        </p:nvPicPr>
        <p:blipFill>
          <a:blip r:embed="rId4" cstate="print"/>
          <a:stretch>
            <a:fillRect/>
          </a:stretch>
        </p:blipFill>
        <p:spPr>
          <a:xfrm>
            <a:off x="205052" y="692696"/>
            <a:ext cx="8733897" cy="4392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noAutofit/>
          </a:bodyPr>
          <a:lstStyle/>
          <a:p>
            <a:r>
              <a:rPr lang="nl-NL" sz="8500" b="1" dirty="0" smtClean="0">
                <a:solidFill>
                  <a:srgbClr val="FFFF00"/>
                </a:solidFill>
              </a:rPr>
              <a:t>BASISINKOMEN ?</a:t>
            </a:r>
            <a:endParaRPr lang="nl-NL" sz="8500" dirty="0"/>
          </a:p>
        </p:txBody>
      </p:sp>
      <p:sp>
        <p:nvSpPr>
          <p:cNvPr id="9" name="Tijdelijke aanduiding voor inhoud 8"/>
          <p:cNvSpPr>
            <a:spLocks noGrp="1"/>
          </p:cNvSpPr>
          <p:nvPr>
            <p:ph idx="1"/>
          </p:nvPr>
        </p:nvSpPr>
        <p:spPr/>
        <p:txBody>
          <a:bodyPr/>
          <a:lstStyle/>
          <a:p>
            <a:pPr algn="ctr">
              <a:buNone/>
            </a:pPr>
            <a:endParaRPr lang="nl-NL" sz="4800" b="1" dirty="0" smtClean="0">
              <a:solidFill>
                <a:srgbClr val="FF0000"/>
              </a:solidFill>
            </a:endParaRPr>
          </a:p>
          <a:p>
            <a:pPr algn="ctr">
              <a:buNone/>
            </a:pPr>
            <a:endParaRPr lang="nl-NL" sz="4800" b="1" dirty="0" smtClean="0">
              <a:solidFill>
                <a:srgbClr val="FF0000"/>
              </a:solidFill>
            </a:endParaRPr>
          </a:p>
          <a:p>
            <a:pPr algn="ctr">
              <a:buNone/>
            </a:pPr>
            <a:r>
              <a:rPr lang="nl-NL" sz="4800" b="1" dirty="0" smtClean="0">
                <a:solidFill>
                  <a:srgbClr val="FF0000"/>
                </a:solidFill>
              </a:rPr>
              <a:t>WAAR HEBBEN WE HET OVER?</a:t>
            </a:r>
          </a:p>
          <a:p>
            <a:endParaRPr lang="nl-NL" dirty="0"/>
          </a:p>
        </p:txBody>
      </p:sp>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D2B53FFF-9FBD-482E-8636-DB30AB859462}" type="slidenum">
              <a:rPr lang="nl-NL" smtClean="0"/>
              <a:pPr/>
              <a:t>3</a:t>
            </a:fld>
            <a:endParaRPr lang="nl-NL"/>
          </a:p>
        </p:txBody>
      </p:sp>
      <p:pic>
        <p:nvPicPr>
          <p:cNvPr id="10" name="Picture 2"/>
          <p:cNvPicPr>
            <a:picLocks noChangeAspect="1" noChangeArrowheads="1"/>
          </p:cNvPicPr>
          <p:nvPr/>
        </p:nvPicPr>
        <p:blipFill>
          <a:blip r:embed="rId3" cstate="print"/>
          <a:srcRect/>
          <a:stretch>
            <a:fillRect/>
          </a:stretch>
        </p:blipFill>
        <p:spPr bwMode="auto">
          <a:xfrm>
            <a:off x="4248912" y="5877272"/>
            <a:ext cx="646176" cy="360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10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14-9-2015</a:t>
            </a:r>
            <a:endParaRPr lang="nl-NL"/>
          </a:p>
        </p:txBody>
      </p:sp>
      <p:sp>
        <p:nvSpPr>
          <p:cNvPr id="3" name="Tijdelijke aanduiding voor voettekst 2"/>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4" name="Tijdelijke aanduiding voor dianummer 3"/>
          <p:cNvSpPr>
            <a:spLocks noGrp="1"/>
          </p:cNvSpPr>
          <p:nvPr>
            <p:ph type="sldNum" sz="quarter" idx="12"/>
          </p:nvPr>
        </p:nvSpPr>
        <p:spPr/>
        <p:txBody>
          <a:bodyPr/>
          <a:lstStyle/>
          <a:p>
            <a:fld id="{D2B53FFF-9FBD-482E-8636-DB30AB859462}" type="slidenum">
              <a:rPr lang="nl-NL" smtClean="0"/>
              <a:pPr/>
              <a:t>30</a:t>
            </a:fld>
            <a:endParaRPr lang="nl-NL"/>
          </a:p>
        </p:txBody>
      </p:sp>
      <p:pic>
        <p:nvPicPr>
          <p:cNvPr id="5" name="Afbeelding 4" descr="2012 Vermogens Parade van Pern.jpg"/>
          <p:cNvPicPr>
            <a:picLocks noChangeAspect="1"/>
          </p:cNvPicPr>
          <p:nvPr/>
        </p:nvPicPr>
        <p:blipFill>
          <a:blip r:embed="rId3" cstate="print"/>
          <a:stretch>
            <a:fillRect/>
          </a:stretch>
        </p:blipFill>
        <p:spPr>
          <a:xfrm>
            <a:off x="365952" y="260648"/>
            <a:ext cx="8412096" cy="5472000"/>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4355976" y="6021288"/>
            <a:ext cx="646176" cy="3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188640"/>
            <a:ext cx="7772400" cy="914400"/>
          </a:xfrm>
        </p:spPr>
        <p:txBody>
          <a:bodyPr>
            <a:noAutofit/>
          </a:bodyPr>
          <a:lstStyle/>
          <a:p>
            <a:pPr algn="ctr"/>
            <a:r>
              <a:rPr lang="nl-NL" sz="6000" b="1" dirty="0" smtClean="0">
                <a:solidFill>
                  <a:srgbClr val="FFFF00"/>
                </a:solidFill>
              </a:rPr>
              <a:t>WAT TE DOEN?</a:t>
            </a:r>
            <a:endParaRPr lang="nl-NL" sz="6000" b="1" dirty="0">
              <a:solidFill>
                <a:srgbClr val="FFFF00"/>
              </a:solidFill>
            </a:endParaRPr>
          </a:p>
        </p:txBody>
      </p:sp>
      <p:sp>
        <p:nvSpPr>
          <p:cNvPr id="3" name="Tijdelijke aanduiding voor inhoud 2"/>
          <p:cNvSpPr>
            <a:spLocks noGrp="1"/>
          </p:cNvSpPr>
          <p:nvPr>
            <p:ph idx="1"/>
          </p:nvPr>
        </p:nvSpPr>
        <p:spPr>
          <a:xfrm>
            <a:off x="914400" y="1340768"/>
            <a:ext cx="7772400" cy="5014792"/>
          </a:xfrm>
        </p:spPr>
        <p:txBody>
          <a:bodyPr>
            <a:normAutofit/>
          </a:bodyPr>
          <a:lstStyle/>
          <a:p>
            <a:r>
              <a:rPr lang="en-US" b="1" dirty="0" err="1" smtClean="0">
                <a:solidFill>
                  <a:srgbClr val="00B050"/>
                </a:solidFill>
              </a:rPr>
              <a:t>Mincome</a:t>
            </a:r>
            <a:r>
              <a:rPr lang="en-US" b="1" dirty="0" smtClean="0">
                <a:solidFill>
                  <a:srgbClr val="00B050"/>
                </a:solidFill>
              </a:rPr>
              <a:t> (1977)</a:t>
            </a:r>
          </a:p>
          <a:p>
            <a:r>
              <a:rPr lang="en-US" b="1" dirty="0" err="1" smtClean="0">
                <a:solidFill>
                  <a:srgbClr val="00B050"/>
                </a:solidFill>
              </a:rPr>
              <a:t>Namibië</a:t>
            </a:r>
            <a:r>
              <a:rPr lang="en-US" b="1" dirty="0" smtClean="0">
                <a:solidFill>
                  <a:srgbClr val="00B050"/>
                </a:solidFill>
              </a:rPr>
              <a:t> (2008)</a:t>
            </a:r>
          </a:p>
          <a:p>
            <a:r>
              <a:rPr lang="nl-NL" b="1" dirty="0" smtClean="0">
                <a:solidFill>
                  <a:srgbClr val="00B050"/>
                </a:solidFill>
              </a:rPr>
              <a:t>Iran (2009)</a:t>
            </a:r>
          </a:p>
          <a:p>
            <a:r>
              <a:rPr lang="nl-NL" b="1" dirty="0" smtClean="0">
                <a:solidFill>
                  <a:srgbClr val="00B050"/>
                </a:solidFill>
              </a:rPr>
              <a:t>London (2012)</a:t>
            </a:r>
          </a:p>
          <a:p>
            <a:r>
              <a:rPr lang="nl-NL" b="1" dirty="0" smtClean="0">
                <a:solidFill>
                  <a:srgbClr val="00B050"/>
                </a:solidFill>
              </a:rPr>
              <a:t>India (2010)</a:t>
            </a:r>
          </a:p>
          <a:p>
            <a:r>
              <a:rPr lang="nl-NL" b="1" dirty="0" smtClean="0">
                <a:solidFill>
                  <a:srgbClr val="00B050"/>
                </a:solidFill>
              </a:rPr>
              <a:t>Brazilië (2010)</a:t>
            </a:r>
          </a:p>
          <a:p>
            <a:r>
              <a:rPr lang="en-US" b="1" dirty="0" smtClean="0">
                <a:solidFill>
                  <a:srgbClr val="00B050"/>
                </a:solidFill>
              </a:rPr>
              <a:t>LATIN AMERICAN PARLIAMENT (2012)</a:t>
            </a:r>
          </a:p>
          <a:p>
            <a:r>
              <a:rPr lang="en-US" b="1" dirty="0" smtClean="0">
                <a:solidFill>
                  <a:srgbClr val="00B050"/>
                </a:solidFill>
              </a:rPr>
              <a:t>Uganda (2012)</a:t>
            </a:r>
          </a:p>
          <a:p>
            <a:endParaRPr lang="nl-NL" dirty="0" smtClean="0"/>
          </a:p>
          <a:p>
            <a:endParaRPr lang="nl-NL" dirty="0"/>
          </a:p>
        </p:txBody>
      </p:sp>
      <p:sp>
        <p:nvSpPr>
          <p:cNvPr id="4" name="Tijdelijke aanduiding voor datum 3"/>
          <p:cNvSpPr>
            <a:spLocks noGrp="1"/>
          </p:cNvSpPr>
          <p:nvPr>
            <p:ph type="dt" sz="half" idx="10"/>
          </p:nvPr>
        </p:nvSpPr>
        <p:spPr/>
        <p:txBody>
          <a:bodyPr/>
          <a:lstStyle/>
          <a:p>
            <a:pPr algn="r"/>
            <a:r>
              <a:rPr lang="nl-NL" smtClean="0"/>
              <a:t>14-9-2015</a:t>
            </a:r>
            <a:endParaRPr lang="nl-NL" dirty="0"/>
          </a:p>
        </p:txBody>
      </p:sp>
      <p:pic>
        <p:nvPicPr>
          <p:cNvPr id="8" name="Picture 2"/>
          <p:cNvPicPr>
            <a:picLocks noChangeAspect="1" noChangeArrowheads="1"/>
          </p:cNvPicPr>
          <p:nvPr/>
        </p:nvPicPr>
        <p:blipFill>
          <a:blip r:embed="rId3" cstate="print"/>
          <a:srcRect/>
          <a:stretch>
            <a:fillRect/>
          </a:stretch>
        </p:blipFill>
        <p:spPr bwMode="auto">
          <a:xfrm>
            <a:off x="4355976" y="5805264"/>
            <a:ext cx="646176" cy="360040"/>
          </a:xfrm>
          <a:prstGeom prst="rect">
            <a:avLst/>
          </a:prstGeom>
          <a:noFill/>
          <a:ln w="9525">
            <a:noFill/>
            <a:miter lim="800000"/>
            <a:headEnd/>
            <a:tailEnd/>
          </a:ln>
        </p:spPr>
      </p:pic>
      <p:sp>
        <p:nvSpPr>
          <p:cNvPr id="9" name="Tijdelijke aanduiding voor dianummer 8"/>
          <p:cNvSpPr>
            <a:spLocks noGrp="1"/>
          </p:cNvSpPr>
          <p:nvPr>
            <p:ph type="sldNum" sz="quarter" idx="12"/>
          </p:nvPr>
        </p:nvSpPr>
        <p:spPr/>
        <p:txBody>
          <a:bodyPr/>
          <a:lstStyle/>
          <a:p>
            <a:fld id="{57192E90-494B-4EC8-B9D8-D9A7986F2C0C}" type="slidenum">
              <a:rPr lang="nl-NL" smtClean="0"/>
              <a:pPr/>
              <a:t>31</a:t>
            </a:fld>
            <a:endParaRPr lang="nl-NL"/>
          </a:p>
        </p:txBody>
      </p:sp>
      <p:sp>
        <p:nvSpPr>
          <p:cNvPr id="10" name="Tijdelijke aanduiding voor voettekst 9"/>
          <p:cNvSpPr>
            <a:spLocks noGrp="1"/>
          </p:cNvSpPr>
          <p:nvPr>
            <p:ph type="ftr" sz="quarter" idx="11"/>
          </p:nvPr>
        </p:nvSpPr>
        <p:spPr>
          <a:xfrm>
            <a:off x="3131840" y="6309320"/>
            <a:ext cx="2895600" cy="365125"/>
          </a:xfrm>
        </p:spPr>
        <p:txBody>
          <a:bodyPr/>
          <a:lstStyle/>
          <a:p>
            <a:r>
              <a:rPr lang="nl-NL" smtClean="0"/>
              <a:t>Rotterdamse Sociale Alliantie                    Netwerk tegen armoede, sociale uitsluiting en verrijking</a:t>
            </a:r>
            <a:endParaRPr lang="nl-N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normAutofit fontScale="90000"/>
          </a:bodyPr>
          <a:lstStyle/>
          <a:p>
            <a:r>
              <a:rPr lang="nl-NL" sz="6000" b="1" dirty="0" smtClean="0">
                <a:solidFill>
                  <a:srgbClr val="00B050"/>
                </a:solidFill>
              </a:rPr>
              <a:t>Volwaardig Basisinkomen: </a:t>
            </a:r>
            <a:r>
              <a:rPr lang="nl-NL" b="1" dirty="0" smtClean="0">
                <a:solidFill>
                  <a:srgbClr val="00B050"/>
                </a:solidFill>
              </a:rPr>
              <a:t/>
            </a:r>
            <a:br>
              <a:rPr lang="nl-NL" b="1" dirty="0" smtClean="0">
                <a:solidFill>
                  <a:srgbClr val="00B050"/>
                </a:solidFill>
              </a:rPr>
            </a:br>
            <a:r>
              <a:rPr lang="nl-NL" sz="2700" b="1" dirty="0" smtClean="0">
                <a:solidFill>
                  <a:srgbClr val="00B050"/>
                </a:solidFill>
              </a:rPr>
              <a:t>een sociale vangnet voor het leven!</a:t>
            </a:r>
            <a:endParaRPr lang="nl-NL" sz="2700" b="1" dirty="0">
              <a:solidFill>
                <a:srgbClr val="00B050"/>
              </a:solidFill>
            </a:endParaRPr>
          </a:p>
        </p:txBody>
      </p:sp>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D2B53FFF-9FBD-482E-8636-DB30AB859462}" type="slidenum">
              <a:rPr lang="nl-NL" smtClean="0"/>
              <a:pPr/>
              <a:t>32</a:t>
            </a:fld>
            <a:endParaRPr lang="nl-NL"/>
          </a:p>
        </p:txBody>
      </p:sp>
      <p:pic>
        <p:nvPicPr>
          <p:cNvPr id="8" name="Picture 2"/>
          <p:cNvPicPr>
            <a:picLocks noChangeAspect="1" noChangeArrowheads="1"/>
          </p:cNvPicPr>
          <p:nvPr/>
        </p:nvPicPr>
        <p:blipFill>
          <a:blip r:embed="rId2" cstate="print"/>
          <a:srcRect/>
          <a:stretch>
            <a:fillRect/>
          </a:stretch>
        </p:blipFill>
        <p:spPr bwMode="auto">
          <a:xfrm>
            <a:off x="4248912" y="6021288"/>
            <a:ext cx="646176" cy="360040"/>
          </a:xfrm>
          <a:prstGeom prst="rect">
            <a:avLst/>
          </a:prstGeom>
          <a:noFill/>
          <a:ln w="9525">
            <a:noFill/>
            <a:miter lim="800000"/>
            <a:headEnd/>
            <a:tailEnd/>
          </a:ln>
        </p:spPr>
      </p:pic>
      <p:pic>
        <p:nvPicPr>
          <p:cNvPr id="10" name="Tijdelijke aanduiding voor inhoud 9" descr="2015-08-18 CBS - Parade van Pen met BASISINKOMEN fundering.jpg"/>
          <p:cNvPicPr>
            <a:picLocks noGrp="1" noChangeAspect="1"/>
          </p:cNvPicPr>
          <p:nvPr>
            <p:ph idx="1"/>
          </p:nvPr>
        </p:nvPicPr>
        <p:blipFill>
          <a:blip r:embed="rId3" cstate="print"/>
          <a:stretch>
            <a:fillRect/>
          </a:stretch>
        </p:blipFill>
        <p:spPr>
          <a:xfrm>
            <a:off x="137304" y="1340768"/>
            <a:ext cx="8869393" cy="4104000"/>
          </a:xfrm>
        </p:spPr>
      </p:pic>
      <p:sp>
        <p:nvSpPr>
          <p:cNvPr id="9" name="Tekstvak 8"/>
          <p:cNvSpPr txBox="1"/>
          <p:nvPr/>
        </p:nvSpPr>
        <p:spPr>
          <a:xfrm>
            <a:off x="755576" y="5589240"/>
            <a:ext cx="7632848" cy="369332"/>
          </a:xfrm>
          <a:prstGeom prst="rect">
            <a:avLst/>
          </a:prstGeom>
          <a:noFill/>
        </p:spPr>
        <p:txBody>
          <a:bodyPr wrap="square" rtlCol="0">
            <a:spAutoFit/>
          </a:bodyPr>
          <a:lstStyle/>
          <a:p>
            <a:pPr algn="ctr"/>
            <a:r>
              <a:rPr lang="en-US" b="1" u="sng" dirty="0" err="1" smtClean="0">
                <a:solidFill>
                  <a:srgbClr val="FFFF00"/>
                </a:solidFill>
              </a:rPr>
              <a:t>Iedereen</a:t>
            </a:r>
            <a:r>
              <a:rPr lang="en-US" b="1" u="sng" dirty="0" smtClean="0">
                <a:solidFill>
                  <a:srgbClr val="FFFF00"/>
                </a:solidFill>
              </a:rPr>
              <a:t> </a:t>
            </a:r>
            <a:r>
              <a:rPr lang="en-US" b="1" u="sng" dirty="0" err="1" smtClean="0">
                <a:solidFill>
                  <a:srgbClr val="FFFF00"/>
                </a:solidFill>
              </a:rPr>
              <a:t>een</a:t>
            </a:r>
            <a:r>
              <a:rPr lang="en-US" b="1" u="sng" dirty="0" smtClean="0">
                <a:solidFill>
                  <a:srgbClr val="FFFF00"/>
                </a:solidFill>
              </a:rPr>
              <a:t> </a:t>
            </a:r>
            <a:r>
              <a:rPr lang="en-US" b="1" u="sng" dirty="0" err="1" smtClean="0">
                <a:solidFill>
                  <a:srgbClr val="FFFF00"/>
                </a:solidFill>
              </a:rPr>
              <a:t>Volwaardig</a:t>
            </a:r>
            <a:r>
              <a:rPr lang="en-US" b="1" u="sng" dirty="0" smtClean="0">
                <a:solidFill>
                  <a:srgbClr val="FFFF00"/>
                </a:solidFill>
              </a:rPr>
              <a:t> </a:t>
            </a:r>
            <a:r>
              <a:rPr lang="en-US" b="1" u="sng" dirty="0" err="1" smtClean="0">
                <a:solidFill>
                  <a:srgbClr val="FFFF00"/>
                </a:solidFill>
              </a:rPr>
              <a:t>Basisinkomen</a:t>
            </a:r>
            <a:r>
              <a:rPr lang="en-US" b="1" u="sng" dirty="0" smtClean="0">
                <a:solidFill>
                  <a:srgbClr val="FFFF00"/>
                </a:solidFill>
              </a:rPr>
              <a:t> van € 15.645,00 in 2015 !</a:t>
            </a:r>
            <a:endParaRPr lang="nl-NL"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5400" b="1" dirty="0" smtClean="0">
                <a:solidFill>
                  <a:srgbClr val="FF0000"/>
                </a:solidFill>
              </a:rPr>
              <a:t>NIET OM “BROOD” ALLEEN</a:t>
            </a:r>
            <a:endParaRPr lang="nl-NL" sz="5400" b="1" dirty="0">
              <a:solidFill>
                <a:srgbClr val="FF0000"/>
              </a:solidFill>
            </a:endParaRPr>
          </a:p>
        </p:txBody>
      </p:sp>
      <p:sp>
        <p:nvSpPr>
          <p:cNvPr id="3" name="Tijdelijke aanduiding voor inhoud 2"/>
          <p:cNvSpPr>
            <a:spLocks noGrp="1"/>
          </p:cNvSpPr>
          <p:nvPr>
            <p:ph idx="1"/>
          </p:nvPr>
        </p:nvSpPr>
        <p:spPr/>
        <p:txBody>
          <a:bodyPr/>
          <a:lstStyle/>
          <a:p>
            <a:pPr algn="ctr">
              <a:buNone/>
            </a:pPr>
            <a:endParaRPr lang="nl-NL" dirty="0" smtClean="0"/>
          </a:p>
          <a:p>
            <a:pPr algn="ctr">
              <a:buNone/>
            </a:pPr>
            <a:r>
              <a:rPr lang="nl-NL" sz="5400" b="1" dirty="0" smtClean="0">
                <a:solidFill>
                  <a:srgbClr val="FFFF00"/>
                </a:solidFill>
              </a:rPr>
              <a:t>MENSELIJKE WAARDIGHEID</a:t>
            </a:r>
          </a:p>
          <a:p>
            <a:pPr algn="ctr">
              <a:buNone/>
            </a:pPr>
            <a:endParaRPr lang="nl-NL" b="1" dirty="0" smtClean="0">
              <a:solidFill>
                <a:srgbClr val="FFFF00"/>
              </a:solidFill>
            </a:endParaRPr>
          </a:p>
          <a:p>
            <a:pPr algn="ctr">
              <a:buNone/>
            </a:pPr>
            <a:r>
              <a:rPr lang="nl-NL" sz="3500" b="1" dirty="0" smtClean="0">
                <a:solidFill>
                  <a:srgbClr val="FFFF00"/>
                </a:solidFill>
              </a:rPr>
              <a:t>VOORTSCHREIDEN VAN DE BESCHAVENING</a:t>
            </a:r>
          </a:p>
        </p:txBody>
      </p:sp>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D2B53FFF-9FBD-482E-8636-DB30AB859462}" type="slidenum">
              <a:rPr lang="nl-NL" smtClean="0"/>
              <a:pPr/>
              <a:t>33</a:t>
            </a:fld>
            <a:endParaRPr lang="nl-NL"/>
          </a:p>
        </p:txBody>
      </p:sp>
      <p:pic>
        <p:nvPicPr>
          <p:cNvPr id="7" name="Picture 2"/>
          <p:cNvPicPr>
            <a:picLocks noChangeAspect="1" noChangeArrowheads="1"/>
          </p:cNvPicPr>
          <p:nvPr/>
        </p:nvPicPr>
        <p:blipFill>
          <a:blip r:embed="rId2" cstate="print"/>
          <a:srcRect/>
          <a:stretch>
            <a:fillRect/>
          </a:stretch>
        </p:blipFill>
        <p:spPr bwMode="auto">
          <a:xfrm>
            <a:off x="4283968" y="6021288"/>
            <a:ext cx="646176" cy="360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D2B53FFF-9FBD-482E-8636-DB30AB859462}" type="slidenum">
              <a:rPr lang="nl-NL" smtClean="0"/>
              <a:pPr/>
              <a:t>34</a:t>
            </a:fld>
            <a:endParaRPr lang="nl-NL"/>
          </a:p>
        </p:txBody>
      </p:sp>
      <p:pic>
        <p:nvPicPr>
          <p:cNvPr id="8" name="Afbeelding 7" descr="2,82 kB definitiv_grundeinkommen_film_dvd-inlay_A_kaft.jpg"/>
          <p:cNvPicPr>
            <a:picLocks noChangeAspect="1"/>
          </p:cNvPicPr>
          <p:nvPr/>
        </p:nvPicPr>
        <p:blipFill>
          <a:blip r:embed="rId2" cstate="print"/>
          <a:stretch>
            <a:fillRect/>
          </a:stretch>
        </p:blipFill>
        <p:spPr>
          <a:xfrm>
            <a:off x="0" y="699025"/>
            <a:ext cx="9144000" cy="6158975"/>
          </a:xfrm>
          <a:prstGeom prst="rect">
            <a:avLst/>
          </a:prstGeom>
        </p:spPr>
      </p:pic>
      <p:sp>
        <p:nvSpPr>
          <p:cNvPr id="9" name="Tekstvak 8"/>
          <p:cNvSpPr txBox="1"/>
          <p:nvPr/>
        </p:nvSpPr>
        <p:spPr>
          <a:xfrm>
            <a:off x="467544" y="188640"/>
            <a:ext cx="7488832" cy="584775"/>
          </a:xfrm>
          <a:prstGeom prst="rect">
            <a:avLst/>
          </a:prstGeom>
          <a:noFill/>
        </p:spPr>
        <p:txBody>
          <a:bodyPr wrap="square" rtlCol="0">
            <a:spAutoFit/>
          </a:bodyPr>
          <a:lstStyle/>
          <a:p>
            <a:pPr algn="ctr"/>
            <a:r>
              <a:rPr lang="nl-NL" sz="3200" b="1" dirty="0" smtClean="0">
                <a:solidFill>
                  <a:srgbClr val="FFFF00"/>
                </a:solidFill>
              </a:rPr>
              <a:t>BASISINKOMEN – EEN CULTUURIMPULS</a:t>
            </a:r>
            <a:endParaRPr lang="nl-NL" sz="3200" b="1"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vak 16"/>
          <p:cNvSpPr txBox="1"/>
          <p:nvPr/>
        </p:nvSpPr>
        <p:spPr>
          <a:xfrm>
            <a:off x="89756" y="1"/>
            <a:ext cx="8964488" cy="5632311"/>
          </a:xfrm>
          <a:prstGeom prst="rect">
            <a:avLst/>
          </a:prstGeom>
          <a:noFill/>
        </p:spPr>
        <p:txBody>
          <a:bodyPr wrap="square" rtlCol="0">
            <a:spAutoFit/>
          </a:bodyPr>
          <a:lstStyle/>
          <a:p>
            <a:r>
              <a:rPr lang="nl-NL" b="1" dirty="0" smtClean="0"/>
              <a:t>	</a:t>
            </a:r>
          </a:p>
          <a:p>
            <a:r>
              <a:rPr lang="nl-NL" sz="3600" b="1" dirty="0" smtClean="0">
                <a:solidFill>
                  <a:srgbClr val="FF0000"/>
                </a:solidFill>
              </a:rPr>
              <a:t>BASISINKOMEN</a:t>
            </a:r>
            <a:r>
              <a:rPr lang="nl-NL" b="1" dirty="0" smtClean="0"/>
              <a:t> </a:t>
            </a:r>
            <a:r>
              <a:rPr lang="nl-NL" b="1" dirty="0"/>
              <a:t>	</a:t>
            </a:r>
            <a:r>
              <a:rPr lang="nl-NL" b="1" dirty="0" smtClean="0"/>
              <a:t>	</a:t>
            </a:r>
            <a:r>
              <a:rPr lang="nl-NL" b="1" dirty="0"/>
              <a:t>	</a:t>
            </a:r>
            <a:r>
              <a:rPr lang="nl-NL" sz="3600" b="1" dirty="0" smtClean="0">
                <a:solidFill>
                  <a:srgbClr val="00B050"/>
                </a:solidFill>
              </a:rPr>
              <a:t>ONTVOOGDING</a:t>
            </a:r>
            <a:r>
              <a:rPr lang="nl-NL" dirty="0"/>
              <a:t> </a:t>
            </a:r>
          </a:p>
          <a:p>
            <a:r>
              <a:rPr lang="nl-NL" b="1" dirty="0"/>
              <a:t>								 </a:t>
            </a:r>
            <a:endParaRPr lang="nl-NL" b="1" dirty="0" smtClean="0"/>
          </a:p>
          <a:p>
            <a:endParaRPr lang="nl-NL" sz="3600" b="1" dirty="0">
              <a:solidFill>
                <a:srgbClr val="FF0000"/>
              </a:solidFill>
            </a:endParaRPr>
          </a:p>
          <a:p>
            <a:r>
              <a:rPr lang="nl-NL" sz="3600" b="1" dirty="0" smtClean="0">
                <a:solidFill>
                  <a:srgbClr val="FF0000"/>
                </a:solidFill>
              </a:rPr>
              <a:t>BASISBAAN</a:t>
            </a:r>
            <a:r>
              <a:rPr lang="nl-NL" b="1" dirty="0" smtClean="0"/>
              <a:t> 				</a:t>
            </a:r>
            <a:r>
              <a:rPr lang="nl-NL" sz="3600" b="1" dirty="0" smtClean="0">
                <a:solidFill>
                  <a:srgbClr val="FF0000"/>
                </a:solidFill>
              </a:rPr>
              <a:t>BETUTTELING</a:t>
            </a:r>
          </a:p>
          <a:p>
            <a:r>
              <a:rPr lang="nl-NL" sz="3600" b="1" dirty="0" smtClean="0">
                <a:solidFill>
                  <a:srgbClr val="FF0000"/>
                </a:solidFill>
              </a:rPr>
              <a:t> </a:t>
            </a:r>
            <a:endParaRPr lang="nl-NL" b="1" dirty="0"/>
          </a:p>
          <a:p>
            <a:endParaRPr lang="nl-NL" b="1" dirty="0" smtClean="0"/>
          </a:p>
          <a:p>
            <a:r>
              <a:rPr lang="nl-NL" b="1" dirty="0" smtClean="0"/>
              <a:t>						</a:t>
            </a:r>
            <a:r>
              <a:rPr lang="nl-NL" sz="3600" b="1" dirty="0" smtClean="0">
                <a:solidFill>
                  <a:srgbClr val="FFFF00"/>
                </a:solidFill>
              </a:rPr>
              <a:t>FINANCIERING</a:t>
            </a:r>
          </a:p>
          <a:p>
            <a:endParaRPr lang="nl-NL" sz="3600" b="1" dirty="0">
              <a:solidFill>
                <a:srgbClr val="FFFF00"/>
              </a:solidFill>
            </a:endParaRPr>
          </a:p>
          <a:p>
            <a:r>
              <a:rPr lang="nl-NL" b="1" dirty="0"/>
              <a:t> </a:t>
            </a:r>
            <a:endParaRPr lang="nl-NL" sz="3600" b="1" dirty="0" smtClean="0">
              <a:solidFill>
                <a:srgbClr val="FF0000"/>
              </a:solidFill>
            </a:endParaRPr>
          </a:p>
          <a:p>
            <a:r>
              <a:rPr lang="nl-NL" sz="3600" b="1" dirty="0" smtClean="0">
                <a:solidFill>
                  <a:srgbClr val="FF0000"/>
                </a:solidFill>
              </a:rPr>
              <a:t>PROHEF</a:t>
            </a:r>
            <a:endParaRPr lang="nl-NL" sz="3600" b="1" dirty="0">
              <a:solidFill>
                <a:srgbClr val="FF0000"/>
              </a:solidFill>
            </a:endParaRPr>
          </a:p>
          <a:p>
            <a:pPr algn="ctr"/>
            <a:r>
              <a:rPr lang="nl-NL" sz="3600" b="1" dirty="0" smtClean="0">
                <a:solidFill>
                  <a:srgbClr val="00B050"/>
                </a:solidFill>
              </a:rPr>
              <a:t>WERKGELEGENHEID</a:t>
            </a:r>
            <a:endParaRPr lang="nl-NL" dirty="0">
              <a:solidFill>
                <a:srgbClr val="00B050"/>
              </a:solidFill>
            </a:endParaRPr>
          </a:p>
        </p:txBody>
      </p:sp>
      <p:cxnSp>
        <p:nvCxnSpPr>
          <p:cNvPr id="19" name="Rechte verbindingslijn met pijl 18"/>
          <p:cNvCxnSpPr/>
          <p:nvPr/>
        </p:nvCxnSpPr>
        <p:spPr>
          <a:xfrm>
            <a:off x="3491880" y="620688"/>
            <a:ext cx="18002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Rechte verbindingslijn met pijl 20"/>
          <p:cNvCxnSpPr/>
          <p:nvPr/>
        </p:nvCxnSpPr>
        <p:spPr>
          <a:xfrm>
            <a:off x="3419872" y="1988840"/>
            <a:ext cx="18002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Rechte verbindingslijn met pijl 22"/>
          <p:cNvCxnSpPr/>
          <p:nvPr/>
        </p:nvCxnSpPr>
        <p:spPr>
          <a:xfrm>
            <a:off x="3419872" y="1988840"/>
            <a:ext cx="1872208" cy="122413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Rechte verbindingslijn met pijl 24"/>
          <p:cNvCxnSpPr/>
          <p:nvPr/>
        </p:nvCxnSpPr>
        <p:spPr>
          <a:xfrm flipV="1">
            <a:off x="3491880" y="3573016"/>
            <a:ext cx="1800200" cy="11521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7" name="Tijdelijke aanduiding voor datum 26"/>
          <p:cNvSpPr>
            <a:spLocks noGrp="1"/>
          </p:cNvSpPr>
          <p:nvPr>
            <p:ph type="dt" sz="half" idx="10"/>
          </p:nvPr>
        </p:nvSpPr>
        <p:spPr/>
        <p:txBody>
          <a:bodyPr/>
          <a:lstStyle/>
          <a:p>
            <a:r>
              <a:rPr lang="nl-NL" smtClean="0"/>
              <a:t>14-9-2015</a:t>
            </a:r>
            <a:endParaRPr lang="nl-NL"/>
          </a:p>
        </p:txBody>
      </p:sp>
      <p:sp>
        <p:nvSpPr>
          <p:cNvPr id="28" name="Tijdelijke aanduiding voor dianummer 27"/>
          <p:cNvSpPr>
            <a:spLocks noGrp="1"/>
          </p:cNvSpPr>
          <p:nvPr>
            <p:ph type="sldNum" sz="quarter" idx="12"/>
          </p:nvPr>
        </p:nvSpPr>
        <p:spPr/>
        <p:txBody>
          <a:bodyPr/>
          <a:lstStyle/>
          <a:p>
            <a:fld id="{2D718FF6-DF95-4B12-B3F8-44E3143165A9}" type="slidenum">
              <a:rPr lang="nl-NL" smtClean="0"/>
              <a:pPr/>
              <a:t>35</a:t>
            </a:fld>
            <a:endParaRPr lang="nl-NL"/>
          </a:p>
        </p:txBody>
      </p:sp>
      <p:sp>
        <p:nvSpPr>
          <p:cNvPr id="29" name="Tijdelijke aanduiding voor voettekst 28"/>
          <p:cNvSpPr>
            <a:spLocks noGrp="1"/>
          </p:cNvSpPr>
          <p:nvPr>
            <p:ph type="ftr" sz="quarter" idx="11"/>
          </p:nvPr>
        </p:nvSpPr>
        <p:spPr/>
        <p:txBody>
          <a:bodyPr/>
          <a:lstStyle/>
          <a:p>
            <a:r>
              <a:rPr lang="nl-NL" smtClean="0"/>
              <a:t>Rotterdamse Sociale Alliantie                    Netwerk tegen armoede, sociale uitsluiting en verrijking</a:t>
            </a:r>
            <a:endParaRPr lang="nl-NL"/>
          </a:p>
        </p:txBody>
      </p:sp>
      <p:pic>
        <p:nvPicPr>
          <p:cNvPr id="30" name="Picture 2"/>
          <p:cNvPicPr>
            <a:picLocks noChangeAspect="1" noChangeArrowheads="1"/>
          </p:cNvPicPr>
          <p:nvPr/>
        </p:nvPicPr>
        <p:blipFill>
          <a:blip r:embed="rId2" cstate="print"/>
          <a:srcRect/>
          <a:stretch>
            <a:fillRect/>
          </a:stretch>
        </p:blipFill>
        <p:spPr bwMode="auto">
          <a:xfrm>
            <a:off x="4283968" y="6021288"/>
            <a:ext cx="646176" cy="3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FF0000"/>
                </a:solidFill>
              </a:rPr>
              <a:t>WATBEREIKEN WE MET EEN OVB?</a:t>
            </a:r>
            <a:endParaRPr lang="nl-NL" b="1" dirty="0">
              <a:solidFill>
                <a:srgbClr val="FF0000"/>
              </a:solidFill>
            </a:endParaRPr>
          </a:p>
        </p:txBody>
      </p:sp>
      <p:sp>
        <p:nvSpPr>
          <p:cNvPr id="3" name="Tijdelijke aanduiding voor inhoud 2"/>
          <p:cNvSpPr>
            <a:spLocks noGrp="1"/>
          </p:cNvSpPr>
          <p:nvPr>
            <p:ph idx="1"/>
          </p:nvPr>
        </p:nvSpPr>
        <p:spPr/>
        <p:txBody>
          <a:bodyPr/>
          <a:lstStyle/>
          <a:p>
            <a:pPr>
              <a:buNone/>
            </a:pPr>
            <a:endParaRPr lang="nl-NL" dirty="0"/>
          </a:p>
        </p:txBody>
      </p:sp>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2D718FF6-DF95-4B12-B3F8-44E3143165A9}" type="slidenum">
              <a:rPr lang="nl-NL" smtClean="0"/>
              <a:pPr/>
              <a:t>36</a:t>
            </a:fld>
            <a:endParaRPr lang="nl-NL"/>
          </a:p>
        </p:txBody>
      </p:sp>
      <p:pic>
        <p:nvPicPr>
          <p:cNvPr id="7" name="Picture 2"/>
          <p:cNvPicPr>
            <a:picLocks noChangeAspect="1" noChangeArrowheads="1"/>
          </p:cNvPicPr>
          <p:nvPr/>
        </p:nvPicPr>
        <p:blipFill>
          <a:blip r:embed="rId2" cstate="print"/>
          <a:srcRect/>
          <a:stretch>
            <a:fillRect/>
          </a:stretch>
        </p:blipFill>
        <p:spPr bwMode="auto">
          <a:xfrm>
            <a:off x="4248912" y="5877272"/>
            <a:ext cx="646176" cy="3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60648"/>
            <a:ext cx="8229600" cy="1224136"/>
          </a:xfrm>
        </p:spPr>
        <p:txBody>
          <a:bodyPr>
            <a:normAutofit/>
          </a:bodyPr>
          <a:lstStyle/>
          <a:p>
            <a:r>
              <a:rPr lang="nl-NL" sz="2800" b="1" dirty="0" smtClean="0">
                <a:solidFill>
                  <a:srgbClr val="FF0000"/>
                </a:solidFill>
              </a:rPr>
              <a:t>HOE HOOG MOET HET </a:t>
            </a:r>
            <a:r>
              <a:rPr lang="nl-NL" sz="2800" b="1" dirty="0" err="1" smtClean="0">
                <a:solidFill>
                  <a:srgbClr val="FF0000"/>
                </a:solidFill>
              </a:rPr>
              <a:t>VBi</a:t>
            </a:r>
            <a:r>
              <a:rPr lang="nl-NL" sz="2800" b="1" dirty="0" smtClean="0">
                <a:solidFill>
                  <a:srgbClr val="FF0000"/>
                </a:solidFill>
              </a:rPr>
              <a:t>  MINIMAAL ZIJN </a:t>
            </a:r>
            <a:br>
              <a:rPr lang="nl-NL" sz="2800" b="1" dirty="0" smtClean="0">
                <a:solidFill>
                  <a:srgbClr val="FF0000"/>
                </a:solidFill>
              </a:rPr>
            </a:br>
            <a:r>
              <a:rPr lang="nl-NL" sz="2800" b="1" dirty="0" smtClean="0">
                <a:solidFill>
                  <a:srgbClr val="FF0000"/>
                </a:solidFill>
              </a:rPr>
              <a:t>OM VOLWAARDIG GENOEMD TE KUNNEN WORDEN ?</a:t>
            </a:r>
            <a:endParaRPr lang="nl-NL" sz="2800" b="1" dirty="0"/>
          </a:p>
        </p:txBody>
      </p:sp>
      <p:sp>
        <p:nvSpPr>
          <p:cNvPr id="3" name="Tijdelijke aanduiding voor inhoud 2"/>
          <p:cNvSpPr>
            <a:spLocks noGrp="1"/>
          </p:cNvSpPr>
          <p:nvPr>
            <p:ph idx="1"/>
          </p:nvPr>
        </p:nvSpPr>
        <p:spPr>
          <a:xfrm>
            <a:off x="467544" y="1700809"/>
            <a:ext cx="8229600" cy="4032448"/>
          </a:xfrm>
        </p:spPr>
        <p:txBody>
          <a:bodyPr/>
          <a:lstStyle/>
          <a:p>
            <a:pPr algn="ctr">
              <a:buNone/>
            </a:pPr>
            <a:r>
              <a:rPr lang="nl-NL" b="1" dirty="0" smtClean="0">
                <a:solidFill>
                  <a:srgbClr val="FFFF00"/>
                </a:solidFill>
              </a:rPr>
              <a:t>NIBUD</a:t>
            </a:r>
          </a:p>
          <a:p>
            <a:pPr algn="ctr">
              <a:buNone/>
            </a:pPr>
            <a:endParaRPr lang="nl-NL" b="1" dirty="0" smtClean="0">
              <a:solidFill>
                <a:srgbClr val="FFFF00"/>
              </a:solidFill>
            </a:endParaRPr>
          </a:p>
          <a:p>
            <a:pPr algn="ctr">
              <a:buNone/>
            </a:pPr>
            <a:r>
              <a:rPr lang="nl-NL" b="1" dirty="0" smtClean="0">
                <a:solidFill>
                  <a:srgbClr val="FFFF00"/>
                </a:solidFill>
              </a:rPr>
              <a:t>CPB/CBS</a:t>
            </a:r>
          </a:p>
          <a:p>
            <a:pPr algn="ctr">
              <a:buNone/>
            </a:pPr>
            <a:endParaRPr lang="nl-NL" b="1" dirty="0" smtClean="0">
              <a:solidFill>
                <a:srgbClr val="FFFF00"/>
              </a:solidFill>
            </a:endParaRPr>
          </a:p>
          <a:p>
            <a:pPr algn="ctr">
              <a:buNone/>
            </a:pPr>
            <a:r>
              <a:rPr lang="nl-NL" b="1" dirty="0" smtClean="0">
                <a:solidFill>
                  <a:srgbClr val="FFFF00"/>
                </a:solidFill>
              </a:rPr>
              <a:t>BIJSTAND</a:t>
            </a:r>
          </a:p>
        </p:txBody>
      </p:sp>
      <p:sp>
        <p:nvSpPr>
          <p:cNvPr id="4" name="Tijdelijke aanduiding voor datum 3"/>
          <p:cNvSpPr>
            <a:spLocks noGrp="1"/>
          </p:cNvSpPr>
          <p:nvPr>
            <p:ph type="dt" sz="half" idx="10"/>
          </p:nvPr>
        </p:nvSpPr>
        <p:spPr/>
        <p:txBody>
          <a:bodyPr/>
          <a:lstStyle/>
          <a:p>
            <a:r>
              <a:rPr lang="nl-NL" smtClean="0"/>
              <a:t>14-9-2015</a:t>
            </a:r>
            <a:endParaRPr lang="nl-NL"/>
          </a:p>
        </p:txBody>
      </p:sp>
      <p:sp>
        <p:nvSpPr>
          <p:cNvPr id="6" name="Tijdelijke aanduiding voor dianummer 5"/>
          <p:cNvSpPr>
            <a:spLocks noGrp="1"/>
          </p:cNvSpPr>
          <p:nvPr>
            <p:ph type="sldNum" sz="quarter" idx="12"/>
          </p:nvPr>
        </p:nvSpPr>
        <p:spPr/>
        <p:txBody>
          <a:bodyPr/>
          <a:lstStyle/>
          <a:p>
            <a:fld id="{29C2D2D8-48DF-4571-A677-F8609C017CAE}" type="slidenum">
              <a:rPr lang="nl-NL" smtClean="0"/>
              <a:pPr/>
              <a:t>37</a:t>
            </a:fld>
            <a:endParaRPr lang="nl-NL"/>
          </a:p>
        </p:txBody>
      </p:sp>
      <p:sp>
        <p:nvSpPr>
          <p:cNvPr id="7" name="Tijdelijke aanduiding voor voettekst 6"/>
          <p:cNvSpPr>
            <a:spLocks noGrp="1"/>
          </p:cNvSpPr>
          <p:nvPr>
            <p:ph type="ftr" sz="quarter" idx="11"/>
          </p:nvPr>
        </p:nvSpPr>
        <p:spPr/>
        <p:txBody>
          <a:bodyPr/>
          <a:lstStyle/>
          <a:p>
            <a:r>
              <a:rPr lang="nl-NL" smtClean="0"/>
              <a:t>Rotterdamse Sociale Alliantie                    Netwerk tegen armoede, sociale uitsluiting en verrijking</a:t>
            </a:r>
            <a:endParaRPr lang="nl-NL"/>
          </a:p>
        </p:txBody>
      </p:sp>
      <p:pic>
        <p:nvPicPr>
          <p:cNvPr id="8" name="Picture 2"/>
          <p:cNvPicPr>
            <a:picLocks noChangeAspect="1" noChangeArrowheads="1"/>
          </p:cNvPicPr>
          <p:nvPr/>
        </p:nvPicPr>
        <p:blipFill>
          <a:blip r:embed="rId2" cstate="print"/>
          <a:srcRect/>
          <a:stretch>
            <a:fillRect/>
          </a:stretch>
        </p:blipFill>
        <p:spPr bwMode="auto">
          <a:xfrm>
            <a:off x="4283968" y="5805264"/>
            <a:ext cx="646176"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nl-NL" sz="2800" b="1" dirty="0" smtClean="0">
                <a:solidFill>
                  <a:srgbClr val="FF0000"/>
                </a:solidFill>
              </a:rPr>
              <a:t>HET DOOR RIJKSINSTANTIES AANGEGEVEN </a:t>
            </a:r>
            <a:br>
              <a:rPr lang="nl-NL" sz="2800" b="1" dirty="0" smtClean="0">
                <a:solidFill>
                  <a:srgbClr val="FF0000"/>
                </a:solidFill>
              </a:rPr>
            </a:br>
            <a:r>
              <a:rPr lang="nl-NL" sz="2800" b="1" dirty="0" smtClean="0">
                <a:solidFill>
                  <a:srgbClr val="FF0000"/>
                </a:solidFill>
              </a:rPr>
              <a:t>ACCEPTABELE  SOCIALE MINIMUM INKOMEN</a:t>
            </a:r>
          </a:p>
        </p:txBody>
      </p:sp>
      <p:sp>
        <p:nvSpPr>
          <p:cNvPr id="6" name="Tijdelijke aanduiding voor inhoud 5"/>
          <p:cNvSpPr>
            <a:spLocks noGrp="1"/>
          </p:cNvSpPr>
          <p:nvPr>
            <p:ph idx="1"/>
          </p:nvPr>
        </p:nvSpPr>
        <p:spPr/>
        <p:txBody>
          <a:bodyPr>
            <a:normAutofit fontScale="70000" lnSpcReduction="20000"/>
          </a:bodyPr>
          <a:lstStyle/>
          <a:p>
            <a:pPr algn="ctr">
              <a:buNone/>
            </a:pPr>
            <a:r>
              <a:rPr lang="nl-NL" b="1" dirty="0" smtClean="0">
                <a:solidFill>
                  <a:srgbClr val="FFFF00"/>
                </a:solidFill>
              </a:rPr>
              <a:t>Minimumloon € 1580,00 bruto/</a:t>
            </a:r>
            <a:r>
              <a:rPr lang="nl-NL" b="1" dirty="0" err="1" smtClean="0">
                <a:solidFill>
                  <a:srgbClr val="FFFF00"/>
                </a:solidFill>
              </a:rPr>
              <a:t>mnd</a:t>
            </a:r>
            <a:endParaRPr lang="nl-NL" b="1" dirty="0" smtClean="0">
              <a:solidFill>
                <a:srgbClr val="FFFF00"/>
              </a:solidFill>
            </a:endParaRPr>
          </a:p>
          <a:p>
            <a:pPr algn="ctr">
              <a:buNone/>
            </a:pPr>
            <a:endParaRPr lang="nl-NL" b="1" dirty="0" smtClean="0">
              <a:solidFill>
                <a:srgbClr val="FFFF00"/>
              </a:solidFill>
            </a:endParaRPr>
          </a:p>
          <a:p>
            <a:pPr algn="ctr">
              <a:buNone/>
            </a:pPr>
            <a:r>
              <a:rPr lang="nl-NL" b="1" dirty="0" smtClean="0">
                <a:solidFill>
                  <a:srgbClr val="FFFF00"/>
                </a:solidFill>
              </a:rPr>
              <a:t>Sociaal minimum = bijstandsuitkeringsniveau</a:t>
            </a:r>
          </a:p>
          <a:p>
            <a:pPr algn="ctr">
              <a:buNone/>
            </a:pPr>
            <a:r>
              <a:rPr lang="nl-NL" dirty="0" smtClean="0">
                <a:solidFill>
                  <a:srgbClr val="CCCC00"/>
                </a:solidFill>
              </a:rPr>
              <a:t>€ </a:t>
            </a:r>
            <a:r>
              <a:rPr lang="en-US" b="1" dirty="0" smtClean="0">
                <a:solidFill>
                  <a:srgbClr val="FFFF00"/>
                </a:solidFill>
              </a:rPr>
              <a:t>960,83</a:t>
            </a:r>
          </a:p>
          <a:p>
            <a:pPr algn="ctr">
              <a:buNone/>
            </a:pPr>
            <a:endParaRPr lang="en-US" b="1" dirty="0" smtClean="0">
              <a:solidFill>
                <a:srgbClr val="FFFF00"/>
              </a:solidFill>
            </a:endParaRPr>
          </a:p>
          <a:p>
            <a:pPr algn="ctr">
              <a:buNone/>
            </a:pPr>
            <a:r>
              <a:rPr lang="nl-NL" b="1" dirty="0" smtClean="0">
                <a:solidFill>
                  <a:srgbClr val="FFFF00"/>
                </a:solidFill>
              </a:rPr>
              <a:t>Niet veel maar toereikend criterium (CBS/SCP):</a:t>
            </a:r>
            <a:r>
              <a:rPr lang="nl-NL" sz="1600" b="1" dirty="0" smtClean="0">
                <a:solidFill>
                  <a:srgbClr val="FFFF00"/>
                </a:solidFill>
              </a:rPr>
              <a:t> </a:t>
            </a:r>
            <a:br>
              <a:rPr lang="nl-NL" sz="1600" b="1" dirty="0" smtClean="0">
                <a:solidFill>
                  <a:srgbClr val="FFFF00"/>
                </a:solidFill>
              </a:rPr>
            </a:br>
            <a:r>
              <a:rPr lang="nl-NL" sz="4000" b="1" dirty="0" smtClean="0">
                <a:solidFill>
                  <a:srgbClr val="FFFF00"/>
                </a:solidFill>
              </a:rPr>
              <a:t>€ 1061/</a:t>
            </a:r>
            <a:r>
              <a:rPr lang="nl-NL" sz="4000" b="1" dirty="0" err="1" smtClean="0">
                <a:solidFill>
                  <a:srgbClr val="FFFF00"/>
                </a:solidFill>
              </a:rPr>
              <a:t>mnd</a:t>
            </a:r>
            <a:endParaRPr lang="nl-NL" sz="4000" b="1" dirty="0" smtClean="0">
              <a:solidFill>
                <a:srgbClr val="FFFF00"/>
              </a:solidFill>
            </a:endParaRPr>
          </a:p>
          <a:p>
            <a:pPr algn="ctr">
              <a:buNone/>
            </a:pPr>
            <a:endParaRPr lang="nl-NL" sz="4000" b="1" dirty="0" smtClean="0">
              <a:solidFill>
                <a:srgbClr val="FFFF00"/>
              </a:solidFill>
            </a:endParaRPr>
          </a:p>
          <a:p>
            <a:pPr algn="ctr">
              <a:buNone/>
            </a:pPr>
            <a:r>
              <a:rPr lang="nl-NL" sz="4000" b="1" dirty="0" smtClean="0">
                <a:solidFill>
                  <a:srgbClr val="FFFF00"/>
                </a:solidFill>
              </a:rPr>
              <a:t>€ 1039,00/</a:t>
            </a:r>
            <a:r>
              <a:rPr lang="nl-NL" sz="4000" b="1" dirty="0" err="1" smtClean="0">
                <a:solidFill>
                  <a:srgbClr val="FFFF00"/>
                </a:solidFill>
              </a:rPr>
              <a:t>mnd</a:t>
            </a:r>
            <a:r>
              <a:rPr lang="nl-NL" sz="4000" b="1" dirty="0" smtClean="0">
                <a:solidFill>
                  <a:srgbClr val="FFFF00"/>
                </a:solidFill>
              </a:rPr>
              <a:t> (NIBUD)</a:t>
            </a:r>
          </a:p>
          <a:p>
            <a:pPr algn="ctr">
              <a:buNone/>
            </a:pPr>
            <a:r>
              <a:rPr lang="nl-NL" b="1" dirty="0" smtClean="0">
                <a:solidFill>
                  <a:srgbClr val="FFFF00"/>
                </a:solidFill>
              </a:rPr>
              <a:t>Nationaal instituut voor Budgetvoorlichting</a:t>
            </a:r>
          </a:p>
          <a:p>
            <a:pPr>
              <a:buNone/>
            </a:pPr>
            <a:r>
              <a:rPr lang="en-US" dirty="0" smtClean="0"/>
              <a:t/>
            </a:r>
            <a:br>
              <a:rPr lang="en-US" dirty="0" smtClean="0"/>
            </a:br>
            <a:endParaRPr lang="nl-NL" dirty="0" smtClean="0">
              <a:solidFill>
                <a:srgbClr val="CCCC00"/>
              </a:solidFill>
            </a:endParaRPr>
          </a:p>
          <a:p>
            <a:pPr algn="ctr">
              <a:buNone/>
            </a:pPr>
            <a:endParaRPr lang="nl-NL" dirty="0" smtClean="0">
              <a:solidFill>
                <a:srgbClr val="CCCC00"/>
              </a:solidFill>
            </a:endParaRPr>
          </a:p>
          <a:p>
            <a:pPr algn="ctr">
              <a:buNone/>
            </a:pPr>
            <a:endParaRPr lang="nl-NL" dirty="0" smtClean="0">
              <a:solidFill>
                <a:srgbClr val="CCCC00"/>
              </a:solidFill>
            </a:endParaRPr>
          </a:p>
          <a:p>
            <a:endParaRPr lang="nl-NL" dirty="0"/>
          </a:p>
        </p:txBody>
      </p:sp>
      <p:sp>
        <p:nvSpPr>
          <p:cNvPr id="2" name="Tijdelijke aanduiding voor datum 1"/>
          <p:cNvSpPr>
            <a:spLocks noGrp="1"/>
          </p:cNvSpPr>
          <p:nvPr>
            <p:ph type="dt" sz="half" idx="10"/>
          </p:nvPr>
        </p:nvSpPr>
        <p:spPr/>
        <p:txBody>
          <a:bodyPr/>
          <a:lstStyle/>
          <a:p>
            <a:r>
              <a:rPr lang="nl-NL" smtClean="0"/>
              <a:t>14-9-2015</a:t>
            </a:r>
            <a:endParaRPr lang="nl-NL"/>
          </a:p>
        </p:txBody>
      </p:sp>
      <p:sp>
        <p:nvSpPr>
          <p:cNvPr id="4" name="Tijdelijke aanduiding voor dianummer 3"/>
          <p:cNvSpPr>
            <a:spLocks noGrp="1"/>
          </p:cNvSpPr>
          <p:nvPr>
            <p:ph type="sldNum" sz="quarter" idx="12"/>
          </p:nvPr>
        </p:nvSpPr>
        <p:spPr/>
        <p:txBody>
          <a:bodyPr/>
          <a:lstStyle/>
          <a:p>
            <a:fld id="{29C2D2D8-48DF-4571-A677-F8609C017CAE}" type="slidenum">
              <a:rPr lang="nl-NL" smtClean="0"/>
              <a:pPr/>
              <a:t>38</a:t>
            </a:fld>
            <a:endParaRPr lang="nl-NL"/>
          </a:p>
        </p:txBody>
      </p:sp>
      <p:sp>
        <p:nvSpPr>
          <p:cNvPr id="7" name="Tijdelijke aanduiding voor voettekst 6"/>
          <p:cNvSpPr>
            <a:spLocks noGrp="1"/>
          </p:cNvSpPr>
          <p:nvPr>
            <p:ph type="ftr" sz="quarter" idx="11"/>
          </p:nvPr>
        </p:nvSpPr>
        <p:spPr/>
        <p:txBody>
          <a:bodyPr/>
          <a:lstStyle/>
          <a:p>
            <a:r>
              <a:rPr lang="nl-NL" smtClean="0"/>
              <a:t>Rotterdamse Sociale Alliantie                    Netwerk tegen armoede, sociale uitsluiting en verrijking</a:t>
            </a:r>
            <a:endParaRPr lang="nl-NL"/>
          </a:p>
        </p:txBody>
      </p:sp>
      <p:pic>
        <p:nvPicPr>
          <p:cNvPr id="8" name="Picture 2"/>
          <p:cNvPicPr>
            <a:picLocks noChangeAspect="1" noChangeArrowheads="1"/>
          </p:cNvPicPr>
          <p:nvPr/>
        </p:nvPicPr>
        <p:blipFill>
          <a:blip r:embed="rId2" cstate="print"/>
          <a:srcRect/>
          <a:stretch>
            <a:fillRect/>
          </a:stretch>
        </p:blipFill>
        <p:spPr bwMode="auto">
          <a:xfrm>
            <a:off x="4283968" y="5805264"/>
            <a:ext cx="646176"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2015 Minimumvoorbeeldbegroting NIBUD-SCP-CPB 001.jpg"/>
          <p:cNvPicPr>
            <a:picLocks noChangeAspect="1"/>
          </p:cNvPicPr>
          <p:nvPr/>
        </p:nvPicPr>
        <p:blipFill>
          <a:blip r:embed="rId2" cstate="print"/>
          <a:stretch>
            <a:fillRect/>
          </a:stretch>
        </p:blipFill>
        <p:spPr>
          <a:xfrm>
            <a:off x="2043112" y="128587"/>
            <a:ext cx="5057775" cy="6600825"/>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4283968" y="6165304"/>
            <a:ext cx="646176"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sz="3950" b="1" u="sng" dirty="0" smtClean="0">
                <a:solidFill>
                  <a:srgbClr val="FF0000"/>
                </a:solidFill>
              </a:rPr>
              <a:t>ONVOORWAARDELIJK BASISINKOMEN</a:t>
            </a:r>
            <a:endParaRPr lang="nl-NL" sz="3950" b="1" u="sng" dirty="0">
              <a:solidFill>
                <a:srgbClr val="FF0000"/>
              </a:solidFill>
            </a:endParaRPr>
          </a:p>
        </p:txBody>
      </p:sp>
      <p:sp>
        <p:nvSpPr>
          <p:cNvPr id="3" name="Tijdelijke aanduiding voor inhoud 2"/>
          <p:cNvSpPr>
            <a:spLocks noGrp="1"/>
          </p:cNvSpPr>
          <p:nvPr>
            <p:ph idx="1"/>
          </p:nvPr>
        </p:nvSpPr>
        <p:spPr/>
        <p:txBody>
          <a:bodyPr>
            <a:normAutofit/>
          </a:bodyPr>
          <a:lstStyle/>
          <a:p>
            <a:pPr algn="ctr">
              <a:buNone/>
            </a:pPr>
            <a:r>
              <a:rPr lang="nl-NL" sz="5400" dirty="0" smtClean="0">
                <a:solidFill>
                  <a:srgbClr val="FFCC00"/>
                </a:solidFill>
              </a:rPr>
              <a:t>iedereen</a:t>
            </a:r>
          </a:p>
          <a:p>
            <a:pPr algn="ctr">
              <a:buNone/>
            </a:pPr>
            <a:r>
              <a:rPr lang="nl-NL" sz="5400" dirty="0" smtClean="0">
                <a:solidFill>
                  <a:srgbClr val="FFFF00"/>
                </a:solidFill>
              </a:rPr>
              <a:t>individueel</a:t>
            </a:r>
          </a:p>
          <a:p>
            <a:pPr algn="ctr">
              <a:buNone/>
            </a:pPr>
            <a:r>
              <a:rPr lang="nl-NL" sz="5400" dirty="0" smtClean="0">
                <a:solidFill>
                  <a:srgbClr val="FF9933"/>
                </a:solidFill>
              </a:rPr>
              <a:t>onvoorwaardelijk</a:t>
            </a:r>
          </a:p>
          <a:p>
            <a:pPr algn="ctr">
              <a:buNone/>
            </a:pPr>
            <a:r>
              <a:rPr lang="nl-NL" sz="5400" dirty="0" smtClean="0">
                <a:solidFill>
                  <a:srgbClr val="CCCC00"/>
                </a:solidFill>
              </a:rPr>
              <a:t>hoog genoeg</a:t>
            </a:r>
          </a:p>
          <a:p>
            <a:pPr algn="ctr">
              <a:buNone/>
            </a:pPr>
            <a:endParaRPr lang="nl-NL" sz="5400" dirty="0" smtClean="0">
              <a:solidFill>
                <a:srgbClr val="CCCC00"/>
              </a:solidFill>
            </a:endParaRPr>
          </a:p>
          <a:p>
            <a:pPr algn="ctr">
              <a:buNone/>
            </a:pPr>
            <a:endParaRPr lang="nl-NL" sz="5400" dirty="0"/>
          </a:p>
        </p:txBody>
      </p:sp>
      <p:pic>
        <p:nvPicPr>
          <p:cNvPr id="5" name="Picture 2"/>
          <p:cNvPicPr>
            <a:picLocks noChangeAspect="1" noChangeArrowheads="1"/>
          </p:cNvPicPr>
          <p:nvPr/>
        </p:nvPicPr>
        <p:blipFill>
          <a:blip r:embed="rId3" cstate="print"/>
          <a:srcRect/>
          <a:stretch>
            <a:fillRect/>
          </a:stretch>
        </p:blipFill>
        <p:spPr bwMode="auto">
          <a:xfrm>
            <a:off x="4254540" y="5805264"/>
            <a:ext cx="634921" cy="419048"/>
          </a:xfrm>
          <a:prstGeom prst="rect">
            <a:avLst/>
          </a:prstGeom>
          <a:noFill/>
          <a:ln w="9525">
            <a:noFill/>
            <a:miter lim="800000"/>
            <a:headEnd/>
            <a:tailEnd/>
          </a:ln>
        </p:spPr>
      </p:pic>
      <p:sp>
        <p:nvSpPr>
          <p:cNvPr id="6" name="Tijdelijke aanduiding voor datum 5"/>
          <p:cNvSpPr>
            <a:spLocks noGrp="1"/>
          </p:cNvSpPr>
          <p:nvPr>
            <p:ph type="dt" sz="half" idx="10"/>
          </p:nvPr>
        </p:nvSpPr>
        <p:spPr/>
        <p:txBody>
          <a:bodyPr/>
          <a:lstStyle/>
          <a:p>
            <a:r>
              <a:rPr lang="nl-NL" smtClean="0"/>
              <a:t>14-9-2015</a:t>
            </a:r>
            <a:endParaRPr lang="nl-NL"/>
          </a:p>
        </p:txBody>
      </p:sp>
      <p:sp>
        <p:nvSpPr>
          <p:cNvPr id="7" name="Tijdelijke aanduiding voor dianummer 6"/>
          <p:cNvSpPr>
            <a:spLocks noGrp="1"/>
          </p:cNvSpPr>
          <p:nvPr>
            <p:ph type="sldNum" sz="quarter" idx="12"/>
          </p:nvPr>
        </p:nvSpPr>
        <p:spPr/>
        <p:txBody>
          <a:bodyPr/>
          <a:lstStyle/>
          <a:p>
            <a:fld id="{D2B53FFF-9FBD-482E-8636-DB30AB859462}" type="slidenum">
              <a:rPr lang="nl-NL" smtClean="0"/>
              <a:pPr/>
              <a:t>4</a:t>
            </a:fld>
            <a:endParaRPr lang="nl-NL"/>
          </a:p>
        </p:txBody>
      </p:sp>
      <p:sp>
        <p:nvSpPr>
          <p:cNvPr id="8" name="Tijdelijke aanduiding voor voettekst 7"/>
          <p:cNvSpPr>
            <a:spLocks noGrp="1"/>
          </p:cNvSpPr>
          <p:nvPr>
            <p:ph type="ftr" sz="quarter" idx="11"/>
          </p:nvPr>
        </p:nvSpPr>
        <p:spPr/>
        <p:txBody>
          <a:bodyPr/>
          <a:lstStyle/>
          <a:p>
            <a:r>
              <a:rPr lang="nl-NL" smtClean="0"/>
              <a:t>Rotterdamse Sociale Alliantie                    Netwerk tegen armoede, sociale uitsluiting en verrijking</a:t>
            </a:r>
            <a:endParaRPr lang="nl-NL"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14-9-2015</a:t>
            </a:r>
            <a:endParaRPr lang="nl-NL"/>
          </a:p>
        </p:txBody>
      </p:sp>
      <p:sp>
        <p:nvSpPr>
          <p:cNvPr id="4" name="Tijdelijke aanduiding voor dianummer 3"/>
          <p:cNvSpPr>
            <a:spLocks noGrp="1"/>
          </p:cNvSpPr>
          <p:nvPr>
            <p:ph type="sldNum" sz="quarter" idx="12"/>
          </p:nvPr>
        </p:nvSpPr>
        <p:spPr/>
        <p:txBody>
          <a:bodyPr/>
          <a:lstStyle/>
          <a:p>
            <a:fld id="{29C2D2D8-48DF-4571-A677-F8609C017CAE}" type="slidenum">
              <a:rPr lang="nl-NL" smtClean="0"/>
              <a:pPr/>
              <a:t>40</a:t>
            </a:fld>
            <a:endParaRPr lang="nl-NL"/>
          </a:p>
        </p:txBody>
      </p:sp>
      <p:pic>
        <p:nvPicPr>
          <p:cNvPr id="5" name="Afbeelding 4" descr="Minimumvoorbeeldbegroting alleenstaanden 18 - 65 jaar.jpg"/>
          <p:cNvPicPr>
            <a:picLocks noChangeAspect="1"/>
          </p:cNvPicPr>
          <p:nvPr/>
        </p:nvPicPr>
        <p:blipFill>
          <a:blip r:embed="rId2" cstate="print"/>
          <a:stretch>
            <a:fillRect/>
          </a:stretch>
        </p:blipFill>
        <p:spPr>
          <a:xfrm>
            <a:off x="866775" y="2338387"/>
            <a:ext cx="7410450" cy="2181225"/>
          </a:xfrm>
          <a:prstGeom prst="rect">
            <a:avLst/>
          </a:prstGeom>
        </p:spPr>
      </p:pic>
      <p:sp>
        <p:nvSpPr>
          <p:cNvPr id="6" name="Tijdelijke aanduiding voor voettekst 5"/>
          <p:cNvSpPr>
            <a:spLocks noGrp="1"/>
          </p:cNvSpPr>
          <p:nvPr>
            <p:ph type="ftr" sz="quarter" idx="11"/>
          </p:nvPr>
        </p:nvSpPr>
        <p:spPr/>
        <p:txBody>
          <a:bodyPr/>
          <a:lstStyle/>
          <a:p>
            <a:r>
              <a:rPr lang="nl-NL" smtClean="0"/>
              <a:t>Rotterdamse Sociale Alliantie                    Netwerk tegen armoede, sociale uitsluiting en verrijking</a:t>
            </a:r>
            <a:endParaRPr lang="nl-NL"/>
          </a:p>
        </p:txBody>
      </p:sp>
      <p:pic>
        <p:nvPicPr>
          <p:cNvPr id="7" name="Picture 2"/>
          <p:cNvPicPr>
            <a:picLocks noChangeAspect="1" noChangeArrowheads="1"/>
          </p:cNvPicPr>
          <p:nvPr/>
        </p:nvPicPr>
        <p:blipFill>
          <a:blip r:embed="rId3" cstate="print"/>
          <a:srcRect/>
          <a:stretch>
            <a:fillRect/>
          </a:stretch>
        </p:blipFill>
        <p:spPr bwMode="auto">
          <a:xfrm>
            <a:off x="4283968" y="5661248"/>
            <a:ext cx="646176"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D2B53FFF-9FBD-482E-8636-DB30AB859462}" type="slidenum">
              <a:rPr lang="nl-NL" smtClean="0"/>
              <a:pPr/>
              <a:t>5</a:t>
            </a:fld>
            <a:endParaRPr lang="nl-NL"/>
          </a:p>
        </p:txBody>
      </p:sp>
      <p:pic>
        <p:nvPicPr>
          <p:cNvPr id="10" name="Afbeelding 9" descr="Basisinkomen Vereniging logo 4,9 kB.jpg"/>
          <p:cNvPicPr>
            <a:picLocks noChangeAspect="1"/>
          </p:cNvPicPr>
          <p:nvPr/>
        </p:nvPicPr>
        <p:blipFill>
          <a:blip r:embed="rId2" cstate="print"/>
          <a:stretch>
            <a:fillRect/>
          </a:stretch>
        </p:blipFill>
        <p:spPr>
          <a:xfrm>
            <a:off x="0" y="2636912"/>
            <a:ext cx="9144000" cy="1167319"/>
          </a:xfrm>
          <a:prstGeom prst="rect">
            <a:avLst/>
          </a:prstGeom>
        </p:spPr>
      </p:pic>
      <p:pic>
        <p:nvPicPr>
          <p:cNvPr id="12" name="Afbeelding 11" descr="bienlogo-baseline-small 6,94 kB.jpg"/>
          <p:cNvPicPr>
            <a:picLocks noChangeAspect="1"/>
          </p:cNvPicPr>
          <p:nvPr/>
        </p:nvPicPr>
        <p:blipFill>
          <a:blip r:embed="rId3" cstate="print"/>
          <a:stretch>
            <a:fillRect/>
          </a:stretch>
        </p:blipFill>
        <p:spPr>
          <a:xfrm>
            <a:off x="3203848" y="476672"/>
            <a:ext cx="2552700" cy="1524000"/>
          </a:xfrm>
          <a:prstGeom prst="rect">
            <a:avLst/>
          </a:prstGeom>
        </p:spPr>
      </p:pic>
      <p:pic>
        <p:nvPicPr>
          <p:cNvPr id="14" name="Afbeelding 13" descr="UBIE Logo 3,96 kB.jpg"/>
          <p:cNvPicPr>
            <a:picLocks noChangeAspect="1"/>
          </p:cNvPicPr>
          <p:nvPr/>
        </p:nvPicPr>
        <p:blipFill>
          <a:blip r:embed="rId4" cstate="print"/>
          <a:stretch>
            <a:fillRect/>
          </a:stretch>
        </p:blipFill>
        <p:spPr>
          <a:xfrm>
            <a:off x="2771800" y="4581128"/>
            <a:ext cx="3619500" cy="10033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nl-NL" sz="6600" b="1" dirty="0" smtClean="0">
                <a:solidFill>
                  <a:srgbClr val="FF0000"/>
                </a:solidFill>
              </a:rPr>
              <a:t>GRATIS GELD ?</a:t>
            </a:r>
            <a:endParaRPr lang="nl-NL" sz="6600" b="1" dirty="0">
              <a:solidFill>
                <a:srgbClr val="FF0000"/>
              </a:solidFill>
            </a:endParaRPr>
          </a:p>
        </p:txBody>
      </p:sp>
      <p:sp>
        <p:nvSpPr>
          <p:cNvPr id="6" name="Tijdelijke aanduiding voor inhoud 5"/>
          <p:cNvSpPr>
            <a:spLocks noGrp="1"/>
          </p:cNvSpPr>
          <p:nvPr>
            <p:ph idx="1"/>
          </p:nvPr>
        </p:nvSpPr>
        <p:spPr/>
        <p:txBody>
          <a:bodyPr/>
          <a:lstStyle/>
          <a:p>
            <a:pPr algn="ctr">
              <a:buNone/>
            </a:pPr>
            <a:r>
              <a:rPr lang="nl-NL" sz="5400" b="1" dirty="0" smtClean="0">
                <a:solidFill>
                  <a:srgbClr val="FFFF00"/>
                </a:solidFill>
              </a:rPr>
              <a:t>GEEN SPRAKE VAN</a:t>
            </a:r>
          </a:p>
          <a:p>
            <a:pPr algn="ctr">
              <a:buNone/>
            </a:pPr>
            <a:r>
              <a:rPr lang="nl-NL" sz="5400" b="1" dirty="0" smtClean="0">
                <a:solidFill>
                  <a:srgbClr val="FFC000"/>
                </a:solidFill>
              </a:rPr>
              <a:t>EEN RECHT</a:t>
            </a:r>
          </a:p>
          <a:p>
            <a:pPr algn="ctr">
              <a:buNone/>
            </a:pPr>
            <a:r>
              <a:rPr lang="nl-NL" sz="5400" b="1" dirty="0" smtClean="0">
                <a:solidFill>
                  <a:srgbClr val="FFC000"/>
                </a:solidFill>
              </a:rPr>
              <a:t>NATUUR</a:t>
            </a:r>
          </a:p>
          <a:p>
            <a:pPr algn="ctr">
              <a:buNone/>
            </a:pPr>
            <a:r>
              <a:rPr lang="nl-NL" sz="5400" b="1" dirty="0" smtClean="0">
                <a:solidFill>
                  <a:srgbClr val="FFC000"/>
                </a:solidFill>
              </a:rPr>
              <a:t>CULTUUR/WELVAART</a:t>
            </a:r>
            <a:endParaRPr lang="nl-NL" sz="5400" b="1" dirty="0">
              <a:solidFill>
                <a:srgbClr val="FFC000"/>
              </a:solidFill>
            </a:endParaRPr>
          </a:p>
        </p:txBody>
      </p:sp>
      <p:sp>
        <p:nvSpPr>
          <p:cNvPr id="2" name="Tijdelijke aanduiding voor datum 1"/>
          <p:cNvSpPr>
            <a:spLocks noGrp="1"/>
          </p:cNvSpPr>
          <p:nvPr>
            <p:ph type="dt" sz="half" idx="10"/>
          </p:nvPr>
        </p:nvSpPr>
        <p:spPr/>
        <p:txBody>
          <a:bodyPr/>
          <a:lstStyle/>
          <a:p>
            <a:r>
              <a:rPr lang="nl-NL" smtClean="0"/>
              <a:t>14-9-2015</a:t>
            </a:r>
            <a:endParaRPr lang="nl-NL"/>
          </a:p>
        </p:txBody>
      </p:sp>
      <p:sp>
        <p:nvSpPr>
          <p:cNvPr id="3" name="Tijdelijke aanduiding voor voettekst 2"/>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4" name="Tijdelijke aanduiding voor dianummer 3"/>
          <p:cNvSpPr>
            <a:spLocks noGrp="1"/>
          </p:cNvSpPr>
          <p:nvPr>
            <p:ph type="sldNum" sz="quarter" idx="12"/>
          </p:nvPr>
        </p:nvSpPr>
        <p:spPr/>
        <p:txBody>
          <a:bodyPr/>
          <a:lstStyle/>
          <a:p>
            <a:fld id="{2D718FF6-DF95-4B12-B3F8-44E3143165A9}" type="slidenum">
              <a:rPr lang="nl-NL" smtClean="0"/>
              <a:pPr/>
              <a:t>6</a:t>
            </a:fld>
            <a:endParaRPr lang="nl-NL"/>
          </a:p>
        </p:txBody>
      </p:sp>
      <p:pic>
        <p:nvPicPr>
          <p:cNvPr id="7" name="Picture 2"/>
          <p:cNvPicPr>
            <a:picLocks noChangeAspect="1" noChangeArrowheads="1"/>
          </p:cNvPicPr>
          <p:nvPr/>
        </p:nvPicPr>
        <p:blipFill>
          <a:blip r:embed="rId3" cstate="print"/>
          <a:srcRect/>
          <a:stretch>
            <a:fillRect/>
          </a:stretch>
        </p:blipFill>
        <p:spPr bwMode="auto">
          <a:xfrm>
            <a:off x="4248912" y="5877272"/>
            <a:ext cx="646176" cy="360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linds(horizontal)">
                                      <p:cBhvr>
                                        <p:cTn id="25" dur="500"/>
                                        <p:tgtEl>
                                          <p:spTgt spid="6">
                                            <p:txEl>
                                              <p:pRg st="0" end="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blinds(horizontal)">
                                      <p:cBhvr>
                                        <p:cTn id="28" dur="500"/>
                                        <p:tgtEl>
                                          <p:spTgt spid="6">
                                            <p:txEl>
                                              <p:pRg st="1" end="1"/>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blinds(horizontal)">
                                      <p:cBhvr>
                                        <p:cTn id="31" dur="500"/>
                                        <p:tgtEl>
                                          <p:spTgt spid="6">
                                            <p:txEl>
                                              <p:pRg st="2" end="2"/>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blinds(horizontal)">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additive="base">
                                        <p:cTn id="3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 calcmode="lin" valueType="num">
                                      <p:cBhvr additive="base">
                                        <p:cTn id="4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additive="base">
                                        <p:cTn id="5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 calcmode="lin" valueType="num">
                                      <p:cBhvr additive="base">
                                        <p:cTn id="5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14-9-2015</a:t>
            </a:r>
            <a:endParaRPr lang="nl-NL"/>
          </a:p>
        </p:txBody>
      </p:sp>
      <p:sp>
        <p:nvSpPr>
          <p:cNvPr id="3" name="Tijdelijke aanduiding voor voettekst 2"/>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4" name="Tijdelijke aanduiding voor dianummer 3"/>
          <p:cNvSpPr>
            <a:spLocks noGrp="1"/>
          </p:cNvSpPr>
          <p:nvPr>
            <p:ph type="sldNum" sz="quarter" idx="12"/>
          </p:nvPr>
        </p:nvSpPr>
        <p:spPr/>
        <p:txBody>
          <a:bodyPr/>
          <a:lstStyle/>
          <a:p>
            <a:fld id="{2D718FF6-DF95-4B12-B3F8-44E3143165A9}" type="slidenum">
              <a:rPr lang="nl-NL" smtClean="0"/>
              <a:pPr/>
              <a:t>7</a:t>
            </a:fld>
            <a:endParaRPr lang="nl-NL"/>
          </a:p>
        </p:txBody>
      </p:sp>
      <p:pic>
        <p:nvPicPr>
          <p:cNvPr id="7" name="Afbeelding 6" descr="Alleen die minder hebben worden er financieel beter van en verder iedereen.jpg"/>
          <p:cNvPicPr>
            <a:picLocks noChangeAspect="1"/>
          </p:cNvPicPr>
          <p:nvPr/>
        </p:nvPicPr>
        <p:blipFill>
          <a:blip r:embed="rId3" cstate="print"/>
          <a:stretch>
            <a:fillRect/>
          </a:stretch>
        </p:blipFill>
        <p:spPr>
          <a:xfrm>
            <a:off x="0" y="980728"/>
            <a:ext cx="9144000" cy="4655346"/>
          </a:xfrm>
          <a:prstGeom prst="rect">
            <a:avLst/>
          </a:prstGeom>
        </p:spPr>
      </p:pic>
      <p:sp>
        <p:nvSpPr>
          <p:cNvPr id="8" name="Tekstvak 7"/>
          <p:cNvSpPr txBox="1"/>
          <p:nvPr/>
        </p:nvSpPr>
        <p:spPr>
          <a:xfrm>
            <a:off x="1187624" y="0"/>
            <a:ext cx="7272808" cy="923330"/>
          </a:xfrm>
          <a:prstGeom prst="rect">
            <a:avLst/>
          </a:prstGeom>
          <a:noFill/>
        </p:spPr>
        <p:txBody>
          <a:bodyPr wrap="square" rtlCol="0">
            <a:spAutoFit/>
          </a:bodyPr>
          <a:lstStyle/>
          <a:p>
            <a:pPr algn="ctr"/>
            <a:r>
              <a:rPr lang="nl-NL" sz="5400" b="1" dirty="0" smtClean="0">
                <a:solidFill>
                  <a:srgbClr val="00B0F0"/>
                </a:solidFill>
              </a:rPr>
              <a:t>GEEN COMMUNISME !</a:t>
            </a:r>
            <a:endParaRPr lang="nl-NL" sz="5400" b="1" dirty="0">
              <a:solidFill>
                <a:srgbClr val="00B0F0"/>
              </a:solidFill>
            </a:endParaRPr>
          </a:p>
        </p:txBody>
      </p:sp>
      <p:pic>
        <p:nvPicPr>
          <p:cNvPr id="9" name="Picture 2"/>
          <p:cNvPicPr>
            <a:picLocks noChangeAspect="1" noChangeArrowheads="1"/>
          </p:cNvPicPr>
          <p:nvPr/>
        </p:nvPicPr>
        <p:blipFill>
          <a:blip r:embed="rId4" cstate="print"/>
          <a:srcRect/>
          <a:stretch>
            <a:fillRect/>
          </a:stretch>
        </p:blipFill>
        <p:spPr bwMode="auto">
          <a:xfrm>
            <a:off x="4248912" y="5877272"/>
            <a:ext cx="646176" cy="3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nl-NL" sz="3800" b="1" dirty="0" smtClean="0">
                <a:solidFill>
                  <a:srgbClr val="FF0000"/>
                </a:solidFill>
              </a:rPr>
              <a:t>HOE WORDT IEDEREEN ER BETER VAN ?</a:t>
            </a:r>
            <a:endParaRPr lang="nl-NL" sz="3800" b="1" dirty="0">
              <a:solidFill>
                <a:srgbClr val="FF0000"/>
              </a:solidFill>
            </a:endParaRPr>
          </a:p>
        </p:txBody>
      </p:sp>
      <p:sp>
        <p:nvSpPr>
          <p:cNvPr id="6" name="Tijdelijke aanduiding voor inhoud 5"/>
          <p:cNvSpPr>
            <a:spLocks noGrp="1"/>
          </p:cNvSpPr>
          <p:nvPr>
            <p:ph idx="1"/>
          </p:nvPr>
        </p:nvSpPr>
        <p:spPr/>
        <p:txBody>
          <a:bodyPr/>
          <a:lstStyle/>
          <a:p>
            <a:pPr algn="ctr">
              <a:buNone/>
            </a:pPr>
            <a:r>
              <a:rPr lang="nl-NL" b="1" dirty="0" smtClean="0">
                <a:solidFill>
                  <a:srgbClr val="00B050"/>
                </a:solidFill>
              </a:rPr>
              <a:t>NOOIT MEER ONDER DE ARMOEDGRENS</a:t>
            </a:r>
          </a:p>
          <a:p>
            <a:pPr algn="ctr">
              <a:buNone/>
            </a:pPr>
            <a:endParaRPr lang="nl-NL" b="1" dirty="0" smtClean="0">
              <a:solidFill>
                <a:srgbClr val="00B050"/>
              </a:solidFill>
            </a:endParaRPr>
          </a:p>
          <a:p>
            <a:pPr algn="ctr">
              <a:buNone/>
            </a:pPr>
            <a:r>
              <a:rPr lang="nl-NL" b="1" dirty="0" smtClean="0">
                <a:solidFill>
                  <a:srgbClr val="00B050"/>
                </a:solidFill>
              </a:rPr>
              <a:t>VRIJ VAN BETUTTELING</a:t>
            </a:r>
          </a:p>
          <a:p>
            <a:pPr algn="ctr">
              <a:buNone/>
            </a:pPr>
            <a:endParaRPr lang="nl-NL" b="1" dirty="0">
              <a:solidFill>
                <a:srgbClr val="00B050"/>
              </a:solidFill>
            </a:endParaRPr>
          </a:p>
          <a:p>
            <a:pPr algn="ctr">
              <a:buNone/>
            </a:pPr>
            <a:r>
              <a:rPr lang="nl-NL" sz="3000" b="1" dirty="0" smtClean="0">
                <a:solidFill>
                  <a:srgbClr val="00B050"/>
                </a:solidFill>
              </a:rPr>
              <a:t>RUIMTE OM UIT TE ZOEKEN WAT JE PAKKIE AN IS</a:t>
            </a:r>
            <a:endParaRPr lang="nl-NL" sz="3000" b="1" dirty="0">
              <a:solidFill>
                <a:srgbClr val="00B050"/>
              </a:solidFill>
            </a:endParaRPr>
          </a:p>
        </p:txBody>
      </p:sp>
      <p:sp>
        <p:nvSpPr>
          <p:cNvPr id="2" name="Tijdelijke aanduiding voor datum 1"/>
          <p:cNvSpPr>
            <a:spLocks noGrp="1"/>
          </p:cNvSpPr>
          <p:nvPr>
            <p:ph type="dt" sz="half" idx="10"/>
          </p:nvPr>
        </p:nvSpPr>
        <p:spPr/>
        <p:txBody>
          <a:bodyPr/>
          <a:lstStyle/>
          <a:p>
            <a:r>
              <a:rPr lang="nl-NL" smtClean="0"/>
              <a:t>14-9-2015</a:t>
            </a:r>
            <a:endParaRPr lang="nl-NL"/>
          </a:p>
        </p:txBody>
      </p:sp>
      <p:sp>
        <p:nvSpPr>
          <p:cNvPr id="3" name="Tijdelijke aanduiding voor voettekst 2"/>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4" name="Tijdelijke aanduiding voor dianummer 3"/>
          <p:cNvSpPr>
            <a:spLocks noGrp="1"/>
          </p:cNvSpPr>
          <p:nvPr>
            <p:ph type="sldNum" sz="quarter" idx="12"/>
          </p:nvPr>
        </p:nvSpPr>
        <p:spPr/>
        <p:txBody>
          <a:bodyPr/>
          <a:lstStyle/>
          <a:p>
            <a:fld id="{2D718FF6-DF95-4B12-B3F8-44E3143165A9}" type="slidenum">
              <a:rPr lang="nl-NL" smtClean="0"/>
              <a:pPr/>
              <a:t>8</a:t>
            </a:fld>
            <a:endParaRPr lang="nl-NL"/>
          </a:p>
        </p:txBody>
      </p:sp>
      <p:pic>
        <p:nvPicPr>
          <p:cNvPr id="7" name="Picture 2"/>
          <p:cNvPicPr>
            <a:picLocks noChangeAspect="1" noChangeArrowheads="1"/>
          </p:cNvPicPr>
          <p:nvPr/>
        </p:nvPicPr>
        <p:blipFill>
          <a:blip r:embed="rId3" cstate="print"/>
          <a:srcRect/>
          <a:stretch>
            <a:fillRect/>
          </a:stretch>
        </p:blipFill>
        <p:spPr bwMode="auto">
          <a:xfrm>
            <a:off x="4248912" y="5877272"/>
            <a:ext cx="646176" cy="360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p:cNvSpPr>
            <a:spLocks noGrp="1"/>
          </p:cNvSpPr>
          <p:nvPr>
            <p:ph idx="1"/>
          </p:nvPr>
        </p:nvSpPr>
        <p:spPr>
          <a:xfrm>
            <a:off x="0" y="332656"/>
            <a:ext cx="9144000" cy="5184576"/>
          </a:xfrm>
        </p:spPr>
        <p:txBody>
          <a:bodyPr>
            <a:normAutofit lnSpcReduction="10000"/>
          </a:bodyPr>
          <a:lstStyle/>
          <a:p>
            <a:pPr algn="ctr">
              <a:buNone/>
            </a:pPr>
            <a:r>
              <a:rPr lang="nl-NL" sz="4800" b="1" dirty="0" smtClean="0">
                <a:solidFill>
                  <a:srgbClr val="FF0000"/>
                </a:solidFill>
              </a:rPr>
              <a:t>ARBEID </a:t>
            </a:r>
            <a:r>
              <a:rPr lang="nl-NL" sz="6000" b="1" dirty="0" smtClean="0">
                <a:solidFill>
                  <a:srgbClr val="FF0000"/>
                </a:solidFill>
              </a:rPr>
              <a:t>≠</a:t>
            </a:r>
            <a:r>
              <a:rPr lang="nl-NL" sz="4800" b="1" dirty="0" smtClean="0">
                <a:solidFill>
                  <a:srgbClr val="FF0000"/>
                </a:solidFill>
              </a:rPr>
              <a:t> LOONARBEID</a:t>
            </a:r>
          </a:p>
          <a:p>
            <a:pPr algn="ctr">
              <a:buNone/>
            </a:pPr>
            <a:endParaRPr lang="nl-NL" sz="4800" dirty="0" smtClean="0"/>
          </a:p>
          <a:p>
            <a:pPr algn="ctr">
              <a:buNone/>
            </a:pPr>
            <a:r>
              <a:rPr lang="nl-NL" sz="4800" b="1" dirty="0" smtClean="0">
                <a:solidFill>
                  <a:srgbClr val="FF0000"/>
                </a:solidFill>
              </a:rPr>
              <a:t>RECHT OP LOONARBEID </a:t>
            </a:r>
            <a:r>
              <a:rPr lang="nl-NL" sz="6000" b="1" dirty="0" smtClean="0">
                <a:solidFill>
                  <a:srgbClr val="FF0000"/>
                </a:solidFill>
              </a:rPr>
              <a:t>≠</a:t>
            </a:r>
            <a:r>
              <a:rPr lang="nl-NL" sz="4800" b="1" dirty="0" smtClean="0">
                <a:solidFill>
                  <a:srgbClr val="FF0000"/>
                </a:solidFill>
              </a:rPr>
              <a:t> LOONARBEIDPLICHT</a:t>
            </a:r>
          </a:p>
          <a:p>
            <a:pPr algn="ctr">
              <a:buNone/>
            </a:pPr>
            <a:endParaRPr lang="nl-NL" sz="4800" dirty="0" smtClean="0"/>
          </a:p>
          <a:p>
            <a:pPr algn="ctr">
              <a:buNone/>
            </a:pPr>
            <a:r>
              <a:rPr lang="nl-NL" sz="4800" dirty="0" smtClean="0">
                <a:solidFill>
                  <a:srgbClr val="00B050"/>
                </a:solidFill>
              </a:rPr>
              <a:t>IS ER WEL WERK VOOR IEDEREEN ?</a:t>
            </a:r>
            <a:endParaRPr lang="nl-NL" sz="4800" dirty="0">
              <a:solidFill>
                <a:srgbClr val="00B050"/>
              </a:solidFill>
            </a:endParaRPr>
          </a:p>
        </p:txBody>
      </p:sp>
      <p:sp>
        <p:nvSpPr>
          <p:cNvPr id="4" name="Tijdelijke aanduiding voor datum 3"/>
          <p:cNvSpPr>
            <a:spLocks noGrp="1"/>
          </p:cNvSpPr>
          <p:nvPr>
            <p:ph type="dt" sz="half" idx="10"/>
          </p:nvPr>
        </p:nvSpPr>
        <p:spPr/>
        <p:txBody>
          <a:bodyPr/>
          <a:lstStyle/>
          <a:p>
            <a:r>
              <a:rPr lang="nl-NL" smtClean="0"/>
              <a:t>14-9-2015</a:t>
            </a:r>
            <a:endParaRPr lang="nl-NL"/>
          </a:p>
        </p:txBody>
      </p:sp>
      <p:sp>
        <p:nvSpPr>
          <p:cNvPr id="5" name="Tijdelijke aanduiding voor voettekst 4"/>
          <p:cNvSpPr>
            <a:spLocks noGrp="1"/>
          </p:cNvSpPr>
          <p:nvPr>
            <p:ph type="ftr" sz="quarter" idx="11"/>
          </p:nvPr>
        </p:nvSpPr>
        <p:spPr/>
        <p:txBody>
          <a:bodyPr/>
          <a:lstStyle/>
          <a:p>
            <a:r>
              <a:rPr lang="nl-NL" smtClean="0"/>
              <a:t>Rotterdamse Sociale Alliantie                    Netwerk tegen armoede, sociale uitsluiting en verrijking</a:t>
            </a:r>
            <a:endParaRPr lang="nl-NL"/>
          </a:p>
        </p:txBody>
      </p:sp>
      <p:sp>
        <p:nvSpPr>
          <p:cNvPr id="6" name="Tijdelijke aanduiding voor dianummer 5"/>
          <p:cNvSpPr>
            <a:spLocks noGrp="1"/>
          </p:cNvSpPr>
          <p:nvPr>
            <p:ph type="sldNum" sz="quarter" idx="12"/>
          </p:nvPr>
        </p:nvSpPr>
        <p:spPr/>
        <p:txBody>
          <a:bodyPr/>
          <a:lstStyle/>
          <a:p>
            <a:fld id="{2D718FF6-DF95-4B12-B3F8-44E3143165A9}" type="slidenum">
              <a:rPr lang="nl-NL" smtClean="0"/>
              <a:pPr/>
              <a:t>9</a:t>
            </a:fld>
            <a:endParaRPr lang="nl-NL"/>
          </a:p>
        </p:txBody>
      </p:sp>
      <p:pic>
        <p:nvPicPr>
          <p:cNvPr id="8" name="Picture 2"/>
          <p:cNvPicPr>
            <a:picLocks noChangeAspect="1" noChangeArrowheads="1"/>
          </p:cNvPicPr>
          <p:nvPr/>
        </p:nvPicPr>
        <p:blipFill>
          <a:blip r:embed="rId3" cstate="print"/>
          <a:srcRect/>
          <a:stretch>
            <a:fillRect/>
          </a:stretch>
        </p:blipFill>
        <p:spPr bwMode="auto">
          <a:xfrm>
            <a:off x="4248912" y="5877272"/>
            <a:ext cx="646176" cy="360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Thema1</Template>
  <TotalTime>127</TotalTime>
  <Words>2304</Words>
  <Application>Microsoft Office PowerPoint</Application>
  <PresentationFormat>Diavoorstelling (4:3)</PresentationFormat>
  <Paragraphs>591</Paragraphs>
  <Slides>40</Slides>
  <Notes>18</Notes>
  <HiddenSlides>0</HiddenSlides>
  <MMClips>0</MMClips>
  <ScaleCrop>false</ScaleCrop>
  <HeadingPairs>
    <vt:vector size="4" baseType="variant">
      <vt:variant>
        <vt:lpstr>Thema</vt:lpstr>
      </vt:variant>
      <vt:variant>
        <vt:i4>1</vt:i4>
      </vt:variant>
      <vt:variant>
        <vt:lpstr>Diatitels</vt:lpstr>
      </vt:variant>
      <vt:variant>
        <vt:i4>40</vt:i4>
      </vt:variant>
    </vt:vector>
  </HeadingPairs>
  <TitlesOfParts>
    <vt:vector size="41" baseType="lpstr">
      <vt:lpstr>Thema1</vt:lpstr>
      <vt:lpstr>Dia 1</vt:lpstr>
      <vt:lpstr>ALS U HET WILT </vt:lpstr>
      <vt:lpstr>BASISINKOMEN ?</vt:lpstr>
      <vt:lpstr>ONVOORWAARDELIJK BASISINKOMEN</vt:lpstr>
      <vt:lpstr>Dia 5</vt:lpstr>
      <vt:lpstr>GRATIS GELD ?</vt:lpstr>
      <vt:lpstr>Dia 7</vt:lpstr>
      <vt:lpstr>HOE WORDT IEDEREEN ER BETER VAN ?</vt:lpstr>
      <vt:lpstr>Dia 9</vt:lpstr>
      <vt:lpstr>Dia 10</vt:lpstr>
      <vt:lpstr>Dia 11</vt:lpstr>
      <vt:lpstr>Dia 12</vt:lpstr>
      <vt:lpstr>Dia 13</vt:lpstr>
      <vt:lpstr>Dia 14</vt:lpstr>
      <vt:lpstr>Dia 15</vt:lpstr>
      <vt:lpstr>Niet te betalen?</vt:lpstr>
      <vt:lpstr>TOEKOMSTPERSPECTIEF</vt:lpstr>
      <vt:lpstr>Hoeveel armoede bestaat er? vlg. budgetbenadering</vt:lpstr>
      <vt:lpstr>Het gaat om</vt:lpstr>
      <vt:lpstr>Dia 20</vt:lpstr>
      <vt:lpstr>Dia 21</vt:lpstr>
      <vt:lpstr>WATBEREIKEN WE MET EEN OVB?</vt:lpstr>
      <vt:lpstr>Waarom een Volwaardig Basisinkomen?</vt:lpstr>
      <vt:lpstr>Waarom een Volwaardig Basisinkomen?</vt:lpstr>
      <vt:lpstr>Dia 25</vt:lpstr>
      <vt:lpstr>Dia 26</vt:lpstr>
      <vt:lpstr>Dia 27</vt:lpstr>
      <vt:lpstr>  </vt:lpstr>
      <vt:lpstr>Dia 29</vt:lpstr>
      <vt:lpstr>Dia 30</vt:lpstr>
      <vt:lpstr>WAT TE DOEN?</vt:lpstr>
      <vt:lpstr>Volwaardig Basisinkomen:  een sociale vangnet voor het leven!</vt:lpstr>
      <vt:lpstr>NIET OM “BROOD” ALLEEN</vt:lpstr>
      <vt:lpstr>Dia 34</vt:lpstr>
      <vt:lpstr>Dia 35</vt:lpstr>
      <vt:lpstr>WATBEREIKEN WE MET EEN OVB?</vt:lpstr>
      <vt:lpstr>HOE HOOG MOET HET VBi  MINIMAAL ZIJN  OM VOLWAARDIG GENOEMD TE KUNNEN WORDEN ?</vt:lpstr>
      <vt:lpstr>HET DOOR RIJKSINSTANTIES AANGEGEVEN  ACCEPTABELE  SOCIALE MINIMUM INKOMEN</vt:lpstr>
      <vt:lpstr>Dia 39</vt:lpstr>
      <vt:lpstr>Dia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Adriaan Planken</dc:creator>
  <cp:lastModifiedBy>Adriaan Planken</cp:lastModifiedBy>
  <cp:revision>4</cp:revision>
  <dcterms:created xsi:type="dcterms:W3CDTF">2015-09-12T08:02:11Z</dcterms:created>
  <dcterms:modified xsi:type="dcterms:W3CDTF">2015-09-13T22:53:05Z</dcterms:modified>
</cp:coreProperties>
</file>